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51"/>
  </p:notesMasterIdLst>
  <p:sldIdLst>
    <p:sldId id="260" r:id="rId3"/>
    <p:sldId id="261" r:id="rId4"/>
    <p:sldId id="262" r:id="rId5"/>
    <p:sldId id="263" r:id="rId6"/>
    <p:sldId id="264" r:id="rId7"/>
    <p:sldId id="265" r:id="rId8"/>
    <p:sldId id="266" r:id="rId9"/>
    <p:sldId id="267" r:id="rId10"/>
    <p:sldId id="268" r:id="rId11"/>
    <p:sldId id="269" r:id="rId12"/>
    <p:sldId id="270" r:id="rId13"/>
    <p:sldId id="271" r:id="rId14"/>
    <p:sldId id="275" r:id="rId15"/>
    <p:sldId id="272" r:id="rId16"/>
    <p:sldId id="276" r:id="rId17"/>
    <p:sldId id="277" r:id="rId18"/>
    <p:sldId id="278" r:id="rId19"/>
    <p:sldId id="279" r:id="rId20"/>
    <p:sldId id="280" r:id="rId21"/>
    <p:sldId id="281" r:id="rId22"/>
    <p:sldId id="282" r:id="rId23"/>
    <p:sldId id="283" r:id="rId24"/>
    <p:sldId id="273" r:id="rId25"/>
    <p:sldId id="285" r:id="rId26"/>
    <p:sldId id="284" r:id="rId27"/>
    <p:sldId id="286" r:id="rId28"/>
    <p:sldId id="287" r:id="rId29"/>
    <p:sldId id="288" r:id="rId30"/>
    <p:sldId id="289" r:id="rId31"/>
    <p:sldId id="290" r:id="rId32"/>
    <p:sldId id="291" r:id="rId33"/>
    <p:sldId id="292" r:id="rId34"/>
    <p:sldId id="293" r:id="rId35"/>
    <p:sldId id="294" r:id="rId36"/>
    <p:sldId id="295" r:id="rId37"/>
    <p:sldId id="296" r:id="rId38"/>
    <p:sldId id="274" r:id="rId39"/>
    <p:sldId id="297" r:id="rId40"/>
    <p:sldId id="298" r:id="rId41"/>
    <p:sldId id="299" r:id="rId42"/>
    <p:sldId id="300" r:id="rId43"/>
    <p:sldId id="301" r:id="rId44"/>
    <p:sldId id="303" r:id="rId45"/>
    <p:sldId id="304" r:id="rId46"/>
    <p:sldId id="305" r:id="rId47"/>
    <p:sldId id="306" r:id="rId48"/>
    <p:sldId id="307" r:id="rId49"/>
    <p:sldId id="308" r:id="rId50"/>
  </p:sldIdLst>
  <p:sldSz cx="9525000" cy="11430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31D"/>
    <a:srgbClr val="D80E53"/>
    <a:srgbClr val="FEEF3B"/>
    <a:srgbClr val="FF4F14"/>
    <a:srgbClr val="072762"/>
    <a:srgbClr val="082A69"/>
    <a:srgbClr val="EAFEFF"/>
    <a:srgbClr val="23CAE0"/>
    <a:srgbClr val="041535"/>
    <a:srgbClr val="082B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6357" autoAdjust="0"/>
  </p:normalViewPr>
  <p:slideViewPr>
    <p:cSldViewPr snapToGrid="0" snapToObjects="1">
      <p:cViewPr>
        <p:scale>
          <a:sx n="100" d="100"/>
          <a:sy n="100" d="100"/>
        </p:scale>
        <p:origin x="1014" y="-144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09717-A78F-4CA0-AED8-684F9AEE9180}" type="datetimeFigureOut">
              <a:rPr lang="en-PH" smtClean="0"/>
              <a:t>28/07/2023</a:t>
            </a:fld>
            <a:endParaRPr lang="en-PH"/>
          </a:p>
        </p:txBody>
      </p:sp>
      <p:sp>
        <p:nvSpPr>
          <p:cNvPr id="4" name="Slide Image Placeholder 3"/>
          <p:cNvSpPr>
            <a:spLocks noGrp="1" noRot="1" noChangeAspect="1"/>
          </p:cNvSpPr>
          <p:nvPr>
            <p:ph type="sldImg" idx="2"/>
          </p:nvPr>
        </p:nvSpPr>
        <p:spPr>
          <a:xfrm>
            <a:off x="2143125" y="1143000"/>
            <a:ext cx="257175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4DC17-0EF1-49AE-8FEE-48889CB5D1C3}" type="slidenum">
              <a:rPr lang="en-PH" smtClean="0"/>
              <a:t>‹#›</a:t>
            </a:fld>
            <a:endParaRPr lang="en-PH"/>
          </a:p>
        </p:txBody>
      </p:sp>
    </p:spTree>
    <p:extLst>
      <p:ext uri="{BB962C8B-B14F-4D97-AF65-F5344CB8AC3E}">
        <p14:creationId xmlns:p14="http://schemas.microsoft.com/office/powerpoint/2010/main" val="1223407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0625" y="1870605"/>
            <a:ext cx="7143750" cy="3979333"/>
          </a:xfrm>
        </p:spPr>
        <p:txBody>
          <a:bodyPr anchor="b"/>
          <a:lstStyle>
            <a:lvl1pPr algn="ctr">
              <a:defRPr sz="4688"/>
            </a:lvl1pPr>
          </a:lstStyle>
          <a:p>
            <a:r>
              <a:rPr lang="en-US"/>
              <a:t>Click to edit Master title style</a:t>
            </a:r>
          </a:p>
        </p:txBody>
      </p:sp>
      <p:sp>
        <p:nvSpPr>
          <p:cNvPr id="3" name="Subtitle 2"/>
          <p:cNvSpPr>
            <a:spLocks noGrp="1"/>
          </p:cNvSpPr>
          <p:nvPr>
            <p:ph type="subTitle" idx="1"/>
          </p:nvPr>
        </p:nvSpPr>
        <p:spPr>
          <a:xfrm>
            <a:off x="1190625" y="6003397"/>
            <a:ext cx="7143750" cy="2759603"/>
          </a:xfrm>
        </p:spPr>
        <p:txBody>
          <a:bodyPr/>
          <a:lstStyle>
            <a:lvl1pPr marL="0" indent="0" algn="ctr">
              <a:buNone/>
              <a:defRPr sz="1875"/>
            </a:lvl1pPr>
            <a:lvl2pPr marL="357210" indent="0" algn="ctr">
              <a:buNone/>
              <a:defRPr sz="1563"/>
            </a:lvl2pPr>
            <a:lvl3pPr marL="714421" indent="0" algn="ctr">
              <a:buNone/>
              <a:defRPr sz="1406"/>
            </a:lvl3pPr>
            <a:lvl4pPr marL="1071631" indent="0" algn="ctr">
              <a:buNone/>
              <a:defRPr sz="1250"/>
            </a:lvl4pPr>
            <a:lvl5pPr marL="1428841" indent="0" algn="ctr">
              <a:buNone/>
              <a:defRPr sz="1250"/>
            </a:lvl5pPr>
            <a:lvl6pPr marL="1786052" indent="0" algn="ctr">
              <a:buNone/>
              <a:defRPr sz="1250"/>
            </a:lvl6pPr>
            <a:lvl7pPr marL="2143262" indent="0" algn="ctr">
              <a:buNone/>
              <a:defRPr sz="1250"/>
            </a:lvl7pPr>
            <a:lvl8pPr marL="2500473" indent="0" algn="ctr">
              <a:buNone/>
              <a:defRPr sz="1250"/>
            </a:lvl8pPr>
            <a:lvl9pPr marL="2857683" indent="0" algn="ctr">
              <a:buNone/>
              <a:defRPr sz="125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6328" y="608542"/>
            <a:ext cx="2053828" cy="968639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4844" y="608542"/>
            <a:ext cx="6042422" cy="968639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4375" y="1870605"/>
            <a:ext cx="8096250" cy="3979333"/>
          </a:xfrm>
        </p:spPr>
        <p:txBody>
          <a:bodyPr anchor="b"/>
          <a:lstStyle>
            <a:lvl1pPr algn="ctr">
              <a:defRPr sz="6250"/>
            </a:lvl1pPr>
          </a:lstStyle>
          <a:p>
            <a:r>
              <a:rPr lang="en-US"/>
              <a:t>Click to edit Master title style</a:t>
            </a:r>
            <a:endParaRPr lang="en-US" dirty="0"/>
          </a:p>
        </p:txBody>
      </p:sp>
      <p:sp>
        <p:nvSpPr>
          <p:cNvPr id="3" name="Subtitle 2"/>
          <p:cNvSpPr>
            <a:spLocks noGrp="1"/>
          </p:cNvSpPr>
          <p:nvPr>
            <p:ph type="subTitle" idx="1"/>
          </p:nvPr>
        </p:nvSpPr>
        <p:spPr>
          <a:xfrm>
            <a:off x="1190625" y="6003397"/>
            <a:ext cx="7143750" cy="2759603"/>
          </a:xfrm>
        </p:spPr>
        <p:txBody>
          <a:bodyPr/>
          <a:lstStyle>
            <a:lvl1pPr marL="0" indent="0" algn="ctr">
              <a:buNone/>
              <a:defRPr sz="2500"/>
            </a:lvl1pPr>
            <a:lvl2pPr marL="476265" indent="0" algn="ctr">
              <a:buNone/>
              <a:defRPr sz="2083"/>
            </a:lvl2pPr>
            <a:lvl3pPr marL="952530" indent="0" algn="ctr">
              <a:buNone/>
              <a:defRPr sz="1875"/>
            </a:lvl3pPr>
            <a:lvl4pPr marL="1428796" indent="0" algn="ctr">
              <a:buNone/>
              <a:defRPr sz="1667"/>
            </a:lvl4pPr>
            <a:lvl5pPr marL="1905061" indent="0" algn="ctr">
              <a:buNone/>
              <a:defRPr sz="1667"/>
            </a:lvl5pPr>
            <a:lvl6pPr marL="2381326" indent="0" algn="ctr">
              <a:buNone/>
              <a:defRPr sz="1667"/>
            </a:lvl6pPr>
            <a:lvl7pPr marL="2857591" indent="0" algn="ctr">
              <a:buNone/>
              <a:defRPr sz="1667"/>
            </a:lvl7pPr>
            <a:lvl8pPr marL="3333857" indent="0" algn="ctr">
              <a:buNone/>
              <a:defRPr sz="1667"/>
            </a:lvl8pPr>
            <a:lvl9pPr marL="3810122" indent="0" algn="ctr">
              <a:buNone/>
              <a:defRPr sz="16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79503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106835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9883" y="2849566"/>
            <a:ext cx="8215313" cy="4754562"/>
          </a:xfrm>
        </p:spPr>
        <p:txBody>
          <a:bodyPr anchor="b"/>
          <a:lstStyle>
            <a:lvl1pPr>
              <a:defRPr sz="6250"/>
            </a:lvl1pPr>
          </a:lstStyle>
          <a:p>
            <a:r>
              <a:rPr lang="en-US"/>
              <a:t>Click to edit Master title style</a:t>
            </a:r>
            <a:endParaRPr lang="en-US" dirty="0"/>
          </a:p>
        </p:txBody>
      </p:sp>
      <p:sp>
        <p:nvSpPr>
          <p:cNvPr id="3" name="Text Placeholder 2"/>
          <p:cNvSpPr>
            <a:spLocks noGrp="1"/>
          </p:cNvSpPr>
          <p:nvPr>
            <p:ph type="body" idx="1"/>
          </p:nvPr>
        </p:nvSpPr>
        <p:spPr>
          <a:xfrm>
            <a:off x="649883" y="7649107"/>
            <a:ext cx="8215313" cy="2500312"/>
          </a:xfrm>
        </p:spPr>
        <p:txBody>
          <a:bodyPr/>
          <a:lstStyle>
            <a:lvl1pPr marL="0" indent="0">
              <a:buNone/>
              <a:defRPr sz="2500">
                <a:solidFill>
                  <a:schemeClr val="tx1"/>
                </a:solidFill>
              </a:defRPr>
            </a:lvl1pPr>
            <a:lvl2pPr marL="476265" indent="0">
              <a:buNone/>
              <a:defRPr sz="2083">
                <a:solidFill>
                  <a:schemeClr val="tx1">
                    <a:tint val="75000"/>
                  </a:schemeClr>
                </a:solidFill>
              </a:defRPr>
            </a:lvl2pPr>
            <a:lvl3pPr marL="952530" indent="0">
              <a:buNone/>
              <a:defRPr sz="1875">
                <a:solidFill>
                  <a:schemeClr val="tx1">
                    <a:tint val="75000"/>
                  </a:schemeClr>
                </a:solidFill>
              </a:defRPr>
            </a:lvl3pPr>
            <a:lvl4pPr marL="1428796" indent="0">
              <a:buNone/>
              <a:defRPr sz="1667">
                <a:solidFill>
                  <a:schemeClr val="tx1">
                    <a:tint val="75000"/>
                  </a:schemeClr>
                </a:solidFill>
              </a:defRPr>
            </a:lvl4pPr>
            <a:lvl5pPr marL="1905061" indent="0">
              <a:buNone/>
              <a:defRPr sz="1667">
                <a:solidFill>
                  <a:schemeClr val="tx1">
                    <a:tint val="75000"/>
                  </a:schemeClr>
                </a:solidFill>
              </a:defRPr>
            </a:lvl5pPr>
            <a:lvl6pPr marL="2381326" indent="0">
              <a:buNone/>
              <a:defRPr sz="1667">
                <a:solidFill>
                  <a:schemeClr val="tx1">
                    <a:tint val="75000"/>
                  </a:schemeClr>
                </a:solidFill>
              </a:defRPr>
            </a:lvl6pPr>
            <a:lvl7pPr marL="2857591" indent="0">
              <a:buNone/>
              <a:defRPr sz="1667">
                <a:solidFill>
                  <a:schemeClr val="tx1">
                    <a:tint val="75000"/>
                  </a:schemeClr>
                </a:solidFill>
              </a:defRPr>
            </a:lvl7pPr>
            <a:lvl8pPr marL="3333857" indent="0">
              <a:buNone/>
              <a:defRPr sz="1667">
                <a:solidFill>
                  <a:schemeClr val="tx1">
                    <a:tint val="75000"/>
                  </a:schemeClr>
                </a:solidFill>
              </a:defRPr>
            </a:lvl8pPr>
            <a:lvl9pPr marL="3810122" indent="0">
              <a:buNone/>
              <a:defRPr sz="16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415804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54844" y="3042708"/>
            <a:ext cx="4048125" cy="7252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22031" y="3042708"/>
            <a:ext cx="4048125" cy="7252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27710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6084" y="608544"/>
            <a:ext cx="8215313" cy="22092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56085" y="2801938"/>
            <a:ext cx="4029521" cy="1373187"/>
          </a:xfrm>
        </p:spPr>
        <p:txBody>
          <a:bodyPr anchor="b"/>
          <a:lstStyle>
            <a:lvl1pPr marL="0" indent="0">
              <a:buNone/>
              <a:defRPr sz="2500" b="1"/>
            </a:lvl1pPr>
            <a:lvl2pPr marL="476265" indent="0">
              <a:buNone/>
              <a:defRPr sz="2083" b="1"/>
            </a:lvl2pPr>
            <a:lvl3pPr marL="952530" indent="0">
              <a:buNone/>
              <a:defRPr sz="1875" b="1"/>
            </a:lvl3pPr>
            <a:lvl4pPr marL="1428796" indent="0">
              <a:buNone/>
              <a:defRPr sz="1667" b="1"/>
            </a:lvl4pPr>
            <a:lvl5pPr marL="1905061" indent="0">
              <a:buNone/>
              <a:defRPr sz="1667" b="1"/>
            </a:lvl5pPr>
            <a:lvl6pPr marL="2381326" indent="0">
              <a:buNone/>
              <a:defRPr sz="1667" b="1"/>
            </a:lvl6pPr>
            <a:lvl7pPr marL="2857591" indent="0">
              <a:buNone/>
              <a:defRPr sz="1667" b="1"/>
            </a:lvl7pPr>
            <a:lvl8pPr marL="3333857" indent="0">
              <a:buNone/>
              <a:defRPr sz="1667" b="1"/>
            </a:lvl8pPr>
            <a:lvl9pPr marL="3810122" indent="0">
              <a:buNone/>
              <a:defRPr sz="1667" b="1"/>
            </a:lvl9pPr>
          </a:lstStyle>
          <a:p>
            <a:pPr lvl="0"/>
            <a:r>
              <a:rPr lang="en-US"/>
              <a:t>Click to edit Master text styles</a:t>
            </a:r>
          </a:p>
        </p:txBody>
      </p:sp>
      <p:sp>
        <p:nvSpPr>
          <p:cNvPr id="4" name="Content Placeholder 3"/>
          <p:cNvSpPr>
            <a:spLocks noGrp="1"/>
          </p:cNvSpPr>
          <p:nvPr>
            <p:ph sz="half" idx="2"/>
          </p:nvPr>
        </p:nvSpPr>
        <p:spPr>
          <a:xfrm>
            <a:off x="656085" y="4175125"/>
            <a:ext cx="4029521" cy="614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2032" y="2801938"/>
            <a:ext cx="4049366" cy="1373187"/>
          </a:xfrm>
        </p:spPr>
        <p:txBody>
          <a:bodyPr anchor="b"/>
          <a:lstStyle>
            <a:lvl1pPr marL="0" indent="0">
              <a:buNone/>
              <a:defRPr sz="2500" b="1"/>
            </a:lvl1pPr>
            <a:lvl2pPr marL="476265" indent="0">
              <a:buNone/>
              <a:defRPr sz="2083" b="1"/>
            </a:lvl2pPr>
            <a:lvl3pPr marL="952530" indent="0">
              <a:buNone/>
              <a:defRPr sz="1875" b="1"/>
            </a:lvl3pPr>
            <a:lvl4pPr marL="1428796" indent="0">
              <a:buNone/>
              <a:defRPr sz="1667" b="1"/>
            </a:lvl4pPr>
            <a:lvl5pPr marL="1905061" indent="0">
              <a:buNone/>
              <a:defRPr sz="1667" b="1"/>
            </a:lvl5pPr>
            <a:lvl6pPr marL="2381326" indent="0">
              <a:buNone/>
              <a:defRPr sz="1667" b="1"/>
            </a:lvl6pPr>
            <a:lvl7pPr marL="2857591" indent="0">
              <a:buNone/>
              <a:defRPr sz="1667" b="1"/>
            </a:lvl7pPr>
            <a:lvl8pPr marL="3333857" indent="0">
              <a:buNone/>
              <a:defRPr sz="1667" b="1"/>
            </a:lvl8pPr>
            <a:lvl9pPr marL="3810122" indent="0">
              <a:buNone/>
              <a:defRPr sz="1667" b="1"/>
            </a:lvl9pPr>
          </a:lstStyle>
          <a:p>
            <a:pPr lvl="0"/>
            <a:r>
              <a:rPr lang="en-US"/>
              <a:t>Click to edit Master text styles</a:t>
            </a:r>
          </a:p>
        </p:txBody>
      </p:sp>
      <p:sp>
        <p:nvSpPr>
          <p:cNvPr id="6" name="Content Placeholder 5"/>
          <p:cNvSpPr>
            <a:spLocks noGrp="1"/>
          </p:cNvSpPr>
          <p:nvPr>
            <p:ph sz="quarter" idx="4"/>
          </p:nvPr>
        </p:nvSpPr>
        <p:spPr>
          <a:xfrm>
            <a:off x="4822032" y="4175125"/>
            <a:ext cx="4049366" cy="614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7/28/2023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82269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7/28/2023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5399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09226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6085" y="762000"/>
            <a:ext cx="3072060" cy="2667000"/>
          </a:xfrm>
        </p:spPr>
        <p:txBody>
          <a:bodyPr anchor="b"/>
          <a:lstStyle>
            <a:lvl1pPr>
              <a:defRPr sz="3333"/>
            </a:lvl1pPr>
          </a:lstStyle>
          <a:p>
            <a:r>
              <a:rPr lang="en-US"/>
              <a:t>Click to edit Master title style</a:t>
            </a:r>
            <a:endParaRPr lang="en-US" dirty="0"/>
          </a:p>
        </p:txBody>
      </p:sp>
      <p:sp>
        <p:nvSpPr>
          <p:cNvPr id="3" name="Content Placeholder 2"/>
          <p:cNvSpPr>
            <a:spLocks noGrp="1"/>
          </p:cNvSpPr>
          <p:nvPr>
            <p:ph idx="1"/>
          </p:nvPr>
        </p:nvSpPr>
        <p:spPr>
          <a:xfrm>
            <a:off x="4049366" y="1645711"/>
            <a:ext cx="4822031" cy="8122708"/>
          </a:xfrm>
        </p:spPr>
        <p:txBody>
          <a:bodyPr/>
          <a:lstStyle>
            <a:lvl1pPr>
              <a:defRPr sz="3333"/>
            </a:lvl1pPr>
            <a:lvl2pPr>
              <a:defRPr sz="2917"/>
            </a:lvl2pPr>
            <a:lvl3pPr>
              <a:defRPr sz="2500"/>
            </a:lvl3pPr>
            <a:lvl4pPr>
              <a:defRPr sz="2083"/>
            </a:lvl4pPr>
            <a:lvl5pPr>
              <a:defRPr sz="2083"/>
            </a:lvl5pPr>
            <a:lvl6pPr>
              <a:defRPr sz="2083"/>
            </a:lvl6pPr>
            <a:lvl7pPr>
              <a:defRPr sz="2083"/>
            </a:lvl7pPr>
            <a:lvl8pPr>
              <a:defRPr sz="2083"/>
            </a:lvl8pPr>
            <a:lvl9pPr>
              <a:defRPr sz="2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6085" y="3429000"/>
            <a:ext cx="3072060" cy="6352647"/>
          </a:xfrm>
        </p:spPr>
        <p:txBody>
          <a:bodyPr/>
          <a:lstStyle>
            <a:lvl1pPr marL="0" indent="0">
              <a:buNone/>
              <a:defRPr sz="1667"/>
            </a:lvl1pPr>
            <a:lvl2pPr marL="476265" indent="0">
              <a:buNone/>
              <a:defRPr sz="1458"/>
            </a:lvl2pPr>
            <a:lvl3pPr marL="952530" indent="0">
              <a:buNone/>
              <a:defRPr sz="1250"/>
            </a:lvl3pPr>
            <a:lvl4pPr marL="1428796" indent="0">
              <a:buNone/>
              <a:defRPr sz="1042"/>
            </a:lvl4pPr>
            <a:lvl5pPr marL="1905061" indent="0">
              <a:buNone/>
              <a:defRPr sz="1042"/>
            </a:lvl5pPr>
            <a:lvl6pPr marL="2381326" indent="0">
              <a:buNone/>
              <a:defRPr sz="1042"/>
            </a:lvl6pPr>
            <a:lvl7pPr marL="2857591" indent="0">
              <a:buNone/>
              <a:defRPr sz="1042"/>
            </a:lvl7pPr>
            <a:lvl8pPr marL="3333857" indent="0">
              <a:buNone/>
              <a:defRPr sz="1042"/>
            </a:lvl8pPr>
            <a:lvl9pPr marL="3810122" indent="0">
              <a:buNone/>
              <a:defRPr sz="1042"/>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75906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6085" y="762000"/>
            <a:ext cx="3072060" cy="2667000"/>
          </a:xfrm>
        </p:spPr>
        <p:txBody>
          <a:bodyPr anchor="b"/>
          <a:lstStyle>
            <a:lvl1pPr>
              <a:defRPr sz="3333"/>
            </a:lvl1pPr>
          </a:lstStyle>
          <a:p>
            <a:r>
              <a:rPr lang="en-US"/>
              <a:t>Click to edit Master title style</a:t>
            </a:r>
            <a:endParaRPr lang="en-US" dirty="0"/>
          </a:p>
        </p:txBody>
      </p:sp>
      <p:sp>
        <p:nvSpPr>
          <p:cNvPr id="3" name="Picture Placeholder 2"/>
          <p:cNvSpPr>
            <a:spLocks noGrp="1" noChangeAspect="1"/>
          </p:cNvSpPr>
          <p:nvPr>
            <p:ph type="pic" idx="1"/>
          </p:nvPr>
        </p:nvSpPr>
        <p:spPr>
          <a:xfrm>
            <a:off x="4049366" y="1645711"/>
            <a:ext cx="4822031" cy="8122708"/>
          </a:xfrm>
        </p:spPr>
        <p:txBody>
          <a:bodyPr anchor="t"/>
          <a:lstStyle>
            <a:lvl1pPr marL="0" indent="0">
              <a:buNone/>
              <a:defRPr sz="3333"/>
            </a:lvl1pPr>
            <a:lvl2pPr marL="476265" indent="0">
              <a:buNone/>
              <a:defRPr sz="2917"/>
            </a:lvl2pPr>
            <a:lvl3pPr marL="952530" indent="0">
              <a:buNone/>
              <a:defRPr sz="2500"/>
            </a:lvl3pPr>
            <a:lvl4pPr marL="1428796" indent="0">
              <a:buNone/>
              <a:defRPr sz="2083"/>
            </a:lvl4pPr>
            <a:lvl5pPr marL="1905061" indent="0">
              <a:buNone/>
              <a:defRPr sz="2083"/>
            </a:lvl5pPr>
            <a:lvl6pPr marL="2381326" indent="0">
              <a:buNone/>
              <a:defRPr sz="2083"/>
            </a:lvl6pPr>
            <a:lvl7pPr marL="2857591" indent="0">
              <a:buNone/>
              <a:defRPr sz="2083"/>
            </a:lvl7pPr>
            <a:lvl8pPr marL="3333857" indent="0">
              <a:buNone/>
              <a:defRPr sz="2083"/>
            </a:lvl8pPr>
            <a:lvl9pPr marL="3810122" indent="0">
              <a:buNone/>
              <a:defRPr sz="2083"/>
            </a:lvl9pPr>
          </a:lstStyle>
          <a:p>
            <a:r>
              <a:rPr lang="en-US"/>
              <a:t>Click icon to add picture</a:t>
            </a:r>
            <a:endParaRPr lang="en-US" dirty="0"/>
          </a:p>
        </p:txBody>
      </p:sp>
      <p:sp>
        <p:nvSpPr>
          <p:cNvPr id="4" name="Text Placeholder 3"/>
          <p:cNvSpPr>
            <a:spLocks noGrp="1"/>
          </p:cNvSpPr>
          <p:nvPr>
            <p:ph type="body" sz="half" idx="2"/>
          </p:nvPr>
        </p:nvSpPr>
        <p:spPr>
          <a:xfrm>
            <a:off x="656085" y="3429000"/>
            <a:ext cx="3072060" cy="6352647"/>
          </a:xfrm>
        </p:spPr>
        <p:txBody>
          <a:bodyPr/>
          <a:lstStyle>
            <a:lvl1pPr marL="0" indent="0">
              <a:buNone/>
              <a:defRPr sz="1667"/>
            </a:lvl1pPr>
            <a:lvl2pPr marL="476265" indent="0">
              <a:buNone/>
              <a:defRPr sz="1458"/>
            </a:lvl2pPr>
            <a:lvl3pPr marL="952530" indent="0">
              <a:buNone/>
              <a:defRPr sz="1250"/>
            </a:lvl3pPr>
            <a:lvl4pPr marL="1428796" indent="0">
              <a:buNone/>
              <a:defRPr sz="1042"/>
            </a:lvl4pPr>
            <a:lvl5pPr marL="1905061" indent="0">
              <a:buNone/>
              <a:defRPr sz="1042"/>
            </a:lvl5pPr>
            <a:lvl6pPr marL="2381326" indent="0">
              <a:buNone/>
              <a:defRPr sz="1042"/>
            </a:lvl6pPr>
            <a:lvl7pPr marL="2857591" indent="0">
              <a:buNone/>
              <a:defRPr sz="1042"/>
            </a:lvl7pPr>
            <a:lvl8pPr marL="3333857" indent="0">
              <a:buNone/>
              <a:defRPr sz="1042"/>
            </a:lvl8pPr>
            <a:lvl9pPr marL="3810122" indent="0">
              <a:buNone/>
              <a:defRPr sz="1042"/>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6434376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97350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6329" y="608542"/>
            <a:ext cx="2053828" cy="968639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54844" y="608542"/>
            <a:ext cx="6042422" cy="96863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53404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9883" y="2849564"/>
            <a:ext cx="8215313" cy="4754562"/>
          </a:xfrm>
        </p:spPr>
        <p:txBody>
          <a:bodyPr anchor="b"/>
          <a:lstStyle>
            <a:lvl1pPr>
              <a:defRPr sz="4688"/>
            </a:lvl1pPr>
          </a:lstStyle>
          <a:p>
            <a:r>
              <a:rPr lang="en-US"/>
              <a:t>Click to edit Master title style</a:t>
            </a:r>
          </a:p>
        </p:txBody>
      </p:sp>
      <p:sp>
        <p:nvSpPr>
          <p:cNvPr id="3" name="Text Placeholder 2"/>
          <p:cNvSpPr>
            <a:spLocks noGrp="1"/>
          </p:cNvSpPr>
          <p:nvPr>
            <p:ph type="body" idx="1"/>
          </p:nvPr>
        </p:nvSpPr>
        <p:spPr>
          <a:xfrm>
            <a:off x="649883" y="7649106"/>
            <a:ext cx="8215313" cy="2500312"/>
          </a:xfrm>
        </p:spPr>
        <p:txBody>
          <a:bodyPr/>
          <a:lstStyle>
            <a:lvl1pPr marL="0" indent="0">
              <a:buNone/>
              <a:defRPr sz="1875">
                <a:solidFill>
                  <a:schemeClr val="tx1">
                    <a:tint val="75000"/>
                  </a:schemeClr>
                </a:solidFill>
              </a:defRPr>
            </a:lvl1pPr>
            <a:lvl2pPr marL="357210" indent="0">
              <a:buNone/>
              <a:defRPr sz="1563">
                <a:solidFill>
                  <a:schemeClr val="tx1">
                    <a:tint val="75000"/>
                  </a:schemeClr>
                </a:solidFill>
              </a:defRPr>
            </a:lvl2pPr>
            <a:lvl3pPr marL="714421" indent="0">
              <a:buNone/>
              <a:defRPr sz="1406">
                <a:solidFill>
                  <a:schemeClr val="tx1">
                    <a:tint val="75000"/>
                  </a:schemeClr>
                </a:solidFill>
              </a:defRPr>
            </a:lvl3pPr>
            <a:lvl4pPr marL="1071631" indent="0">
              <a:buNone/>
              <a:defRPr sz="1250">
                <a:solidFill>
                  <a:schemeClr val="tx1">
                    <a:tint val="75000"/>
                  </a:schemeClr>
                </a:solidFill>
              </a:defRPr>
            </a:lvl4pPr>
            <a:lvl5pPr marL="1428841" indent="0">
              <a:buNone/>
              <a:defRPr sz="1250">
                <a:solidFill>
                  <a:schemeClr val="tx1">
                    <a:tint val="75000"/>
                  </a:schemeClr>
                </a:solidFill>
              </a:defRPr>
            </a:lvl5pPr>
            <a:lvl6pPr marL="1786052" indent="0">
              <a:buNone/>
              <a:defRPr sz="1250">
                <a:solidFill>
                  <a:schemeClr val="tx1">
                    <a:tint val="75000"/>
                  </a:schemeClr>
                </a:solidFill>
              </a:defRPr>
            </a:lvl6pPr>
            <a:lvl7pPr marL="2143262" indent="0">
              <a:buNone/>
              <a:defRPr sz="1250">
                <a:solidFill>
                  <a:schemeClr val="tx1">
                    <a:tint val="75000"/>
                  </a:schemeClr>
                </a:solidFill>
              </a:defRPr>
            </a:lvl7pPr>
            <a:lvl8pPr marL="2500473" indent="0">
              <a:buNone/>
              <a:defRPr sz="1250">
                <a:solidFill>
                  <a:schemeClr val="tx1">
                    <a:tint val="75000"/>
                  </a:schemeClr>
                </a:solidFill>
              </a:defRPr>
            </a:lvl8pPr>
            <a:lvl9pPr marL="2857683" indent="0">
              <a:buNone/>
              <a:defRPr sz="12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4844" y="3042708"/>
            <a:ext cx="4048125" cy="72522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22031" y="3042708"/>
            <a:ext cx="4048125" cy="72522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6084" y="608542"/>
            <a:ext cx="8215313" cy="2209272"/>
          </a:xfrm>
        </p:spPr>
        <p:txBody>
          <a:bodyPr/>
          <a:lstStyle/>
          <a:p>
            <a:r>
              <a:rPr lang="en-US"/>
              <a:t>Click to edit Master title style</a:t>
            </a:r>
          </a:p>
        </p:txBody>
      </p:sp>
      <p:sp>
        <p:nvSpPr>
          <p:cNvPr id="3" name="Text Placeholder 2"/>
          <p:cNvSpPr>
            <a:spLocks noGrp="1"/>
          </p:cNvSpPr>
          <p:nvPr>
            <p:ph type="body" idx="1"/>
          </p:nvPr>
        </p:nvSpPr>
        <p:spPr>
          <a:xfrm>
            <a:off x="656085" y="2801938"/>
            <a:ext cx="4029521" cy="1373187"/>
          </a:xfrm>
        </p:spPr>
        <p:txBody>
          <a:bodyPr anchor="b"/>
          <a:lstStyle>
            <a:lvl1pPr marL="0" indent="0">
              <a:buNone/>
              <a:defRPr sz="1875" b="1"/>
            </a:lvl1pPr>
            <a:lvl2pPr marL="357210" indent="0">
              <a:buNone/>
              <a:defRPr sz="1563" b="1"/>
            </a:lvl2pPr>
            <a:lvl3pPr marL="714421" indent="0">
              <a:buNone/>
              <a:defRPr sz="1406" b="1"/>
            </a:lvl3pPr>
            <a:lvl4pPr marL="1071631" indent="0">
              <a:buNone/>
              <a:defRPr sz="1250" b="1"/>
            </a:lvl4pPr>
            <a:lvl5pPr marL="1428841" indent="0">
              <a:buNone/>
              <a:defRPr sz="1250" b="1"/>
            </a:lvl5pPr>
            <a:lvl6pPr marL="1786052" indent="0">
              <a:buNone/>
              <a:defRPr sz="1250" b="1"/>
            </a:lvl6pPr>
            <a:lvl7pPr marL="2143262" indent="0">
              <a:buNone/>
              <a:defRPr sz="1250" b="1"/>
            </a:lvl7pPr>
            <a:lvl8pPr marL="2500473" indent="0">
              <a:buNone/>
              <a:defRPr sz="1250" b="1"/>
            </a:lvl8pPr>
            <a:lvl9pPr marL="2857683" indent="0">
              <a:buNone/>
              <a:defRPr sz="1250" b="1"/>
            </a:lvl9pPr>
          </a:lstStyle>
          <a:p>
            <a:pPr lvl="0"/>
            <a:r>
              <a:rPr lang="en-US"/>
              <a:t>Edit Master text styles</a:t>
            </a:r>
          </a:p>
        </p:txBody>
      </p:sp>
      <p:sp>
        <p:nvSpPr>
          <p:cNvPr id="4" name="Content Placeholder 3"/>
          <p:cNvSpPr>
            <a:spLocks noGrp="1"/>
          </p:cNvSpPr>
          <p:nvPr>
            <p:ph sz="half" idx="2"/>
          </p:nvPr>
        </p:nvSpPr>
        <p:spPr>
          <a:xfrm>
            <a:off x="656085" y="4175125"/>
            <a:ext cx="4029521" cy="61409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22031" y="2801938"/>
            <a:ext cx="4049366" cy="1373187"/>
          </a:xfrm>
        </p:spPr>
        <p:txBody>
          <a:bodyPr anchor="b"/>
          <a:lstStyle>
            <a:lvl1pPr marL="0" indent="0">
              <a:buNone/>
              <a:defRPr sz="1875" b="1"/>
            </a:lvl1pPr>
            <a:lvl2pPr marL="357210" indent="0">
              <a:buNone/>
              <a:defRPr sz="1563" b="1"/>
            </a:lvl2pPr>
            <a:lvl3pPr marL="714421" indent="0">
              <a:buNone/>
              <a:defRPr sz="1406" b="1"/>
            </a:lvl3pPr>
            <a:lvl4pPr marL="1071631" indent="0">
              <a:buNone/>
              <a:defRPr sz="1250" b="1"/>
            </a:lvl4pPr>
            <a:lvl5pPr marL="1428841" indent="0">
              <a:buNone/>
              <a:defRPr sz="1250" b="1"/>
            </a:lvl5pPr>
            <a:lvl6pPr marL="1786052" indent="0">
              <a:buNone/>
              <a:defRPr sz="1250" b="1"/>
            </a:lvl6pPr>
            <a:lvl7pPr marL="2143262" indent="0">
              <a:buNone/>
              <a:defRPr sz="1250" b="1"/>
            </a:lvl7pPr>
            <a:lvl8pPr marL="2500473" indent="0">
              <a:buNone/>
              <a:defRPr sz="1250" b="1"/>
            </a:lvl8pPr>
            <a:lvl9pPr marL="2857683" indent="0">
              <a:buNone/>
              <a:defRPr sz="1250" b="1"/>
            </a:lvl9pPr>
          </a:lstStyle>
          <a:p>
            <a:pPr lvl="0"/>
            <a:r>
              <a:rPr lang="en-US"/>
              <a:t>Edit Master text styles</a:t>
            </a:r>
          </a:p>
        </p:txBody>
      </p:sp>
      <p:sp>
        <p:nvSpPr>
          <p:cNvPr id="6" name="Content Placeholder 5"/>
          <p:cNvSpPr>
            <a:spLocks noGrp="1"/>
          </p:cNvSpPr>
          <p:nvPr>
            <p:ph sz="quarter" idx="4"/>
          </p:nvPr>
        </p:nvSpPr>
        <p:spPr>
          <a:xfrm>
            <a:off x="4822031" y="4175125"/>
            <a:ext cx="4049366" cy="61409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6085" y="762000"/>
            <a:ext cx="3072060" cy="2667000"/>
          </a:xfrm>
        </p:spPr>
        <p:txBody>
          <a:bodyPr anchor="b"/>
          <a:lstStyle>
            <a:lvl1pPr>
              <a:defRPr sz="2500"/>
            </a:lvl1pPr>
          </a:lstStyle>
          <a:p>
            <a:r>
              <a:rPr lang="en-US"/>
              <a:t>Click to edit Master title style</a:t>
            </a:r>
          </a:p>
        </p:txBody>
      </p:sp>
      <p:sp>
        <p:nvSpPr>
          <p:cNvPr id="3" name="Content Placeholder 2"/>
          <p:cNvSpPr>
            <a:spLocks noGrp="1"/>
          </p:cNvSpPr>
          <p:nvPr>
            <p:ph idx="1"/>
          </p:nvPr>
        </p:nvSpPr>
        <p:spPr>
          <a:xfrm>
            <a:off x="4049366" y="1645709"/>
            <a:ext cx="4822031" cy="8122708"/>
          </a:xfrm>
        </p:spPr>
        <p:txBody>
          <a:bodyPr/>
          <a:lstStyle>
            <a:lvl1pPr>
              <a:defRPr sz="2500"/>
            </a:lvl1pPr>
            <a:lvl2pPr>
              <a:defRPr sz="2188"/>
            </a:lvl2pPr>
            <a:lvl3pPr>
              <a:defRPr sz="1875"/>
            </a:lvl3pPr>
            <a:lvl4pPr>
              <a:defRPr sz="1563"/>
            </a:lvl4pPr>
            <a:lvl5pPr>
              <a:defRPr sz="1563"/>
            </a:lvl5pPr>
            <a:lvl6pPr>
              <a:defRPr sz="1563"/>
            </a:lvl6pPr>
            <a:lvl7pPr>
              <a:defRPr sz="1563"/>
            </a:lvl7pPr>
            <a:lvl8pPr>
              <a:defRPr sz="1563"/>
            </a:lvl8pPr>
            <a:lvl9pPr>
              <a:defRPr sz="156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6085" y="3429000"/>
            <a:ext cx="3072060" cy="6352647"/>
          </a:xfrm>
        </p:spPr>
        <p:txBody>
          <a:bodyPr/>
          <a:lstStyle>
            <a:lvl1pPr marL="0" indent="0">
              <a:buNone/>
              <a:defRPr sz="1250"/>
            </a:lvl1pPr>
            <a:lvl2pPr marL="357210" indent="0">
              <a:buNone/>
              <a:defRPr sz="1094"/>
            </a:lvl2pPr>
            <a:lvl3pPr marL="714421" indent="0">
              <a:buNone/>
              <a:defRPr sz="938"/>
            </a:lvl3pPr>
            <a:lvl4pPr marL="1071631" indent="0">
              <a:buNone/>
              <a:defRPr sz="781"/>
            </a:lvl4pPr>
            <a:lvl5pPr marL="1428841" indent="0">
              <a:buNone/>
              <a:defRPr sz="781"/>
            </a:lvl5pPr>
            <a:lvl6pPr marL="1786052" indent="0">
              <a:buNone/>
              <a:defRPr sz="781"/>
            </a:lvl6pPr>
            <a:lvl7pPr marL="2143262" indent="0">
              <a:buNone/>
              <a:defRPr sz="781"/>
            </a:lvl7pPr>
            <a:lvl8pPr marL="2500473" indent="0">
              <a:buNone/>
              <a:defRPr sz="781"/>
            </a:lvl8pPr>
            <a:lvl9pPr marL="2857683" indent="0">
              <a:buNone/>
              <a:defRPr sz="781"/>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6085" y="762000"/>
            <a:ext cx="3072060" cy="2667000"/>
          </a:xfrm>
        </p:spPr>
        <p:txBody>
          <a:bodyPr anchor="b"/>
          <a:lstStyle>
            <a:lvl1pPr>
              <a:defRPr sz="2500"/>
            </a:lvl1pPr>
          </a:lstStyle>
          <a:p>
            <a:r>
              <a:rPr lang="en-US"/>
              <a:t>Click to edit Master title style</a:t>
            </a:r>
          </a:p>
        </p:txBody>
      </p:sp>
      <p:sp>
        <p:nvSpPr>
          <p:cNvPr id="3" name="Picture Placeholder 2"/>
          <p:cNvSpPr>
            <a:spLocks noGrp="1"/>
          </p:cNvSpPr>
          <p:nvPr>
            <p:ph type="pic" idx="1"/>
          </p:nvPr>
        </p:nvSpPr>
        <p:spPr>
          <a:xfrm>
            <a:off x="4049366" y="1645709"/>
            <a:ext cx="4822031" cy="8122708"/>
          </a:xfrm>
        </p:spPr>
        <p:txBody>
          <a:bodyPr/>
          <a:lstStyle>
            <a:lvl1pPr marL="0" indent="0">
              <a:buNone/>
              <a:defRPr sz="2500"/>
            </a:lvl1pPr>
            <a:lvl2pPr marL="357210" indent="0">
              <a:buNone/>
              <a:defRPr sz="2188"/>
            </a:lvl2pPr>
            <a:lvl3pPr marL="714421" indent="0">
              <a:buNone/>
              <a:defRPr sz="1875"/>
            </a:lvl3pPr>
            <a:lvl4pPr marL="1071631" indent="0">
              <a:buNone/>
              <a:defRPr sz="1563"/>
            </a:lvl4pPr>
            <a:lvl5pPr marL="1428841" indent="0">
              <a:buNone/>
              <a:defRPr sz="1563"/>
            </a:lvl5pPr>
            <a:lvl6pPr marL="1786052" indent="0">
              <a:buNone/>
              <a:defRPr sz="1563"/>
            </a:lvl6pPr>
            <a:lvl7pPr marL="2143262" indent="0">
              <a:buNone/>
              <a:defRPr sz="1563"/>
            </a:lvl7pPr>
            <a:lvl8pPr marL="2500473" indent="0">
              <a:buNone/>
              <a:defRPr sz="1563"/>
            </a:lvl8pPr>
            <a:lvl9pPr marL="2857683" indent="0">
              <a:buNone/>
              <a:defRPr sz="1563"/>
            </a:lvl9pPr>
          </a:lstStyle>
          <a:p>
            <a:endParaRPr lang="en-US"/>
          </a:p>
        </p:txBody>
      </p:sp>
      <p:sp>
        <p:nvSpPr>
          <p:cNvPr id="4" name="Text Placeholder 3"/>
          <p:cNvSpPr>
            <a:spLocks noGrp="1"/>
          </p:cNvSpPr>
          <p:nvPr>
            <p:ph type="body" sz="half" idx="2"/>
          </p:nvPr>
        </p:nvSpPr>
        <p:spPr>
          <a:xfrm>
            <a:off x="656085" y="3429000"/>
            <a:ext cx="3072060" cy="6352647"/>
          </a:xfrm>
        </p:spPr>
        <p:txBody>
          <a:bodyPr/>
          <a:lstStyle>
            <a:lvl1pPr marL="0" indent="0">
              <a:buNone/>
              <a:defRPr sz="1250"/>
            </a:lvl1pPr>
            <a:lvl2pPr marL="357210" indent="0">
              <a:buNone/>
              <a:defRPr sz="1094"/>
            </a:lvl2pPr>
            <a:lvl3pPr marL="714421" indent="0">
              <a:buNone/>
              <a:defRPr sz="938"/>
            </a:lvl3pPr>
            <a:lvl4pPr marL="1071631" indent="0">
              <a:buNone/>
              <a:defRPr sz="781"/>
            </a:lvl4pPr>
            <a:lvl5pPr marL="1428841" indent="0">
              <a:buNone/>
              <a:defRPr sz="781"/>
            </a:lvl5pPr>
            <a:lvl6pPr marL="1786052" indent="0">
              <a:buNone/>
              <a:defRPr sz="781"/>
            </a:lvl6pPr>
            <a:lvl7pPr marL="2143262" indent="0">
              <a:buNone/>
              <a:defRPr sz="781"/>
            </a:lvl7pPr>
            <a:lvl8pPr marL="2500473" indent="0">
              <a:buNone/>
              <a:defRPr sz="781"/>
            </a:lvl8pPr>
            <a:lvl9pPr marL="2857683" indent="0">
              <a:buNone/>
              <a:defRPr sz="781"/>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4844" y="608542"/>
            <a:ext cx="8215313" cy="22092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54844" y="3042708"/>
            <a:ext cx="8215313" cy="725223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4844" y="10593917"/>
            <a:ext cx="2143125" cy="608542"/>
          </a:xfrm>
          <a:prstGeom prst="rect">
            <a:avLst/>
          </a:prstGeom>
        </p:spPr>
        <p:txBody>
          <a:bodyPr vert="horz" lIns="91440" tIns="45720" rIns="91440" bIns="45720" rtlCol="0" anchor="ctr"/>
          <a:lstStyle>
            <a:lvl1pPr algn="l">
              <a:defRPr sz="938">
                <a:solidFill>
                  <a:schemeClr val="tx1">
                    <a:tint val="75000"/>
                  </a:schemeClr>
                </a:solidFill>
              </a:defRPr>
            </a:lvl1pPr>
          </a:lstStyle>
          <a:p>
            <a:fld id="{627ED9C8-F09A-4D9E-BEC0-4725162E21FF}" type="datetimeFigureOut">
              <a:rPr lang="en-US" smtClean="0"/>
              <a:t>7/28/2023</a:t>
            </a:fld>
            <a:endParaRPr lang="en-US"/>
          </a:p>
        </p:txBody>
      </p:sp>
      <p:sp>
        <p:nvSpPr>
          <p:cNvPr id="5" name="Footer Placeholder 4"/>
          <p:cNvSpPr>
            <a:spLocks noGrp="1"/>
          </p:cNvSpPr>
          <p:nvPr>
            <p:ph type="ftr" sz="quarter" idx="3"/>
          </p:nvPr>
        </p:nvSpPr>
        <p:spPr>
          <a:xfrm>
            <a:off x="3155156" y="10593917"/>
            <a:ext cx="3214688" cy="608542"/>
          </a:xfrm>
          <a:prstGeom prst="rect">
            <a:avLst/>
          </a:prstGeom>
        </p:spPr>
        <p:txBody>
          <a:bodyPr vert="horz" lIns="91440" tIns="45720" rIns="91440" bIns="45720" rtlCol="0" anchor="ctr"/>
          <a:lstStyle>
            <a:lvl1pPr algn="ctr">
              <a:defRPr sz="93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727031" y="10593917"/>
            <a:ext cx="2143125" cy="608542"/>
          </a:xfrm>
          <a:prstGeom prst="rect">
            <a:avLst/>
          </a:prstGeom>
        </p:spPr>
        <p:txBody>
          <a:bodyPr vert="horz" lIns="91440" tIns="45720" rIns="91440" bIns="45720" rtlCol="0" anchor="ctr"/>
          <a:lstStyle>
            <a:lvl1pPr algn="r">
              <a:defRPr sz="938">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4421" rtl="0" eaLnBrk="1" latinLnBrk="0" hangingPunct="1">
        <a:lnSpc>
          <a:spcPct val="90000"/>
        </a:lnSpc>
        <a:spcBef>
          <a:spcPct val="0"/>
        </a:spcBef>
        <a:buNone/>
        <a:defRPr sz="3438" kern="1200">
          <a:solidFill>
            <a:schemeClr val="tx1"/>
          </a:solidFill>
          <a:latin typeface="+mj-lt"/>
          <a:ea typeface="+mj-ea"/>
          <a:cs typeface="+mj-cs"/>
        </a:defRPr>
      </a:lvl1pPr>
    </p:titleStyle>
    <p:bodyStyle>
      <a:lvl1pPr marL="178605" indent="-178605" algn="l" defTabSz="714421" rtl="0" eaLnBrk="1" latinLnBrk="0" hangingPunct="1">
        <a:lnSpc>
          <a:spcPct val="90000"/>
        </a:lnSpc>
        <a:spcBef>
          <a:spcPts val="781"/>
        </a:spcBef>
        <a:buFont typeface="Arial" panose="020B0604020202020204" pitchFamily="34" charset="0"/>
        <a:buChar char="•"/>
        <a:defRPr sz="2188" kern="1200">
          <a:solidFill>
            <a:schemeClr val="tx1"/>
          </a:solidFill>
          <a:latin typeface="+mn-lt"/>
          <a:ea typeface="+mn-ea"/>
          <a:cs typeface="+mn-cs"/>
        </a:defRPr>
      </a:lvl1pPr>
      <a:lvl2pPr marL="535816" indent="-178605" algn="l" defTabSz="714421" rtl="0" eaLnBrk="1" latinLnBrk="0" hangingPunct="1">
        <a:lnSpc>
          <a:spcPct val="90000"/>
        </a:lnSpc>
        <a:spcBef>
          <a:spcPts val="391"/>
        </a:spcBef>
        <a:buFont typeface="Arial" panose="020B0604020202020204" pitchFamily="34" charset="0"/>
        <a:buChar char="•"/>
        <a:defRPr sz="1875" kern="1200">
          <a:solidFill>
            <a:schemeClr val="tx1"/>
          </a:solidFill>
          <a:latin typeface="+mn-lt"/>
          <a:ea typeface="+mn-ea"/>
          <a:cs typeface="+mn-cs"/>
        </a:defRPr>
      </a:lvl2pPr>
      <a:lvl3pPr marL="893026" indent="-178605" algn="l" defTabSz="714421" rtl="0" eaLnBrk="1" latinLnBrk="0" hangingPunct="1">
        <a:lnSpc>
          <a:spcPct val="90000"/>
        </a:lnSpc>
        <a:spcBef>
          <a:spcPts val="391"/>
        </a:spcBef>
        <a:buFont typeface="Arial" panose="020B0604020202020204" pitchFamily="34" charset="0"/>
        <a:buChar char="•"/>
        <a:defRPr sz="1563" kern="1200">
          <a:solidFill>
            <a:schemeClr val="tx1"/>
          </a:solidFill>
          <a:latin typeface="+mn-lt"/>
          <a:ea typeface="+mn-ea"/>
          <a:cs typeface="+mn-cs"/>
        </a:defRPr>
      </a:lvl3pPr>
      <a:lvl4pPr marL="1250236" indent="-178605" algn="l" defTabSz="714421" rtl="0" eaLnBrk="1" latinLnBrk="0" hangingPunct="1">
        <a:lnSpc>
          <a:spcPct val="90000"/>
        </a:lnSpc>
        <a:spcBef>
          <a:spcPts val="391"/>
        </a:spcBef>
        <a:buFont typeface="Arial" panose="020B0604020202020204" pitchFamily="34" charset="0"/>
        <a:buChar char="•"/>
        <a:defRPr sz="1406" kern="1200">
          <a:solidFill>
            <a:schemeClr val="tx1"/>
          </a:solidFill>
          <a:latin typeface="+mn-lt"/>
          <a:ea typeface="+mn-ea"/>
          <a:cs typeface="+mn-cs"/>
        </a:defRPr>
      </a:lvl4pPr>
      <a:lvl5pPr marL="1607447" indent="-178605" algn="l" defTabSz="714421" rtl="0" eaLnBrk="1" latinLnBrk="0" hangingPunct="1">
        <a:lnSpc>
          <a:spcPct val="90000"/>
        </a:lnSpc>
        <a:spcBef>
          <a:spcPts val="391"/>
        </a:spcBef>
        <a:buFont typeface="Arial" panose="020B0604020202020204" pitchFamily="34" charset="0"/>
        <a:buChar char="•"/>
        <a:defRPr sz="1406" kern="1200">
          <a:solidFill>
            <a:schemeClr val="tx1"/>
          </a:solidFill>
          <a:latin typeface="+mn-lt"/>
          <a:ea typeface="+mn-ea"/>
          <a:cs typeface="+mn-cs"/>
        </a:defRPr>
      </a:lvl5pPr>
      <a:lvl6pPr marL="1964657" indent="-178605" algn="l" defTabSz="714421" rtl="0" eaLnBrk="1" latinLnBrk="0" hangingPunct="1">
        <a:lnSpc>
          <a:spcPct val="90000"/>
        </a:lnSpc>
        <a:spcBef>
          <a:spcPts val="391"/>
        </a:spcBef>
        <a:buFont typeface="Arial" panose="020B0604020202020204" pitchFamily="34" charset="0"/>
        <a:buChar char="•"/>
        <a:defRPr sz="1406" kern="1200">
          <a:solidFill>
            <a:schemeClr val="tx1"/>
          </a:solidFill>
          <a:latin typeface="+mn-lt"/>
          <a:ea typeface="+mn-ea"/>
          <a:cs typeface="+mn-cs"/>
        </a:defRPr>
      </a:lvl6pPr>
      <a:lvl7pPr marL="2321867" indent="-178605" algn="l" defTabSz="714421" rtl="0" eaLnBrk="1" latinLnBrk="0" hangingPunct="1">
        <a:lnSpc>
          <a:spcPct val="90000"/>
        </a:lnSpc>
        <a:spcBef>
          <a:spcPts val="391"/>
        </a:spcBef>
        <a:buFont typeface="Arial" panose="020B0604020202020204" pitchFamily="34" charset="0"/>
        <a:buChar char="•"/>
        <a:defRPr sz="1406" kern="1200">
          <a:solidFill>
            <a:schemeClr val="tx1"/>
          </a:solidFill>
          <a:latin typeface="+mn-lt"/>
          <a:ea typeface="+mn-ea"/>
          <a:cs typeface="+mn-cs"/>
        </a:defRPr>
      </a:lvl7pPr>
      <a:lvl8pPr marL="2679078" indent="-178605" algn="l" defTabSz="714421" rtl="0" eaLnBrk="1" latinLnBrk="0" hangingPunct="1">
        <a:lnSpc>
          <a:spcPct val="90000"/>
        </a:lnSpc>
        <a:spcBef>
          <a:spcPts val="391"/>
        </a:spcBef>
        <a:buFont typeface="Arial" panose="020B0604020202020204" pitchFamily="34" charset="0"/>
        <a:buChar char="•"/>
        <a:defRPr sz="1406" kern="1200">
          <a:solidFill>
            <a:schemeClr val="tx1"/>
          </a:solidFill>
          <a:latin typeface="+mn-lt"/>
          <a:ea typeface="+mn-ea"/>
          <a:cs typeface="+mn-cs"/>
        </a:defRPr>
      </a:lvl8pPr>
      <a:lvl9pPr marL="3036288" indent="-178605" algn="l" defTabSz="714421" rtl="0" eaLnBrk="1" latinLnBrk="0" hangingPunct="1">
        <a:lnSpc>
          <a:spcPct val="90000"/>
        </a:lnSpc>
        <a:spcBef>
          <a:spcPts val="391"/>
        </a:spcBef>
        <a:buFont typeface="Arial" panose="020B0604020202020204" pitchFamily="34" charset="0"/>
        <a:buChar char="•"/>
        <a:defRPr sz="1406" kern="1200">
          <a:solidFill>
            <a:schemeClr val="tx1"/>
          </a:solidFill>
          <a:latin typeface="+mn-lt"/>
          <a:ea typeface="+mn-ea"/>
          <a:cs typeface="+mn-cs"/>
        </a:defRPr>
      </a:lvl9pPr>
    </p:bodyStyle>
    <p:otherStyle>
      <a:defPPr>
        <a:defRPr lang="en-US"/>
      </a:defPPr>
      <a:lvl1pPr marL="0" algn="l" defTabSz="714421" rtl="0" eaLnBrk="1" latinLnBrk="0" hangingPunct="1">
        <a:defRPr sz="1406" kern="1200">
          <a:solidFill>
            <a:schemeClr val="tx1"/>
          </a:solidFill>
          <a:latin typeface="+mn-lt"/>
          <a:ea typeface="+mn-ea"/>
          <a:cs typeface="+mn-cs"/>
        </a:defRPr>
      </a:lvl1pPr>
      <a:lvl2pPr marL="357210" algn="l" defTabSz="714421" rtl="0" eaLnBrk="1" latinLnBrk="0" hangingPunct="1">
        <a:defRPr sz="1406" kern="1200">
          <a:solidFill>
            <a:schemeClr val="tx1"/>
          </a:solidFill>
          <a:latin typeface="+mn-lt"/>
          <a:ea typeface="+mn-ea"/>
          <a:cs typeface="+mn-cs"/>
        </a:defRPr>
      </a:lvl2pPr>
      <a:lvl3pPr marL="714421" algn="l" defTabSz="714421" rtl="0" eaLnBrk="1" latinLnBrk="0" hangingPunct="1">
        <a:defRPr sz="1406" kern="1200">
          <a:solidFill>
            <a:schemeClr val="tx1"/>
          </a:solidFill>
          <a:latin typeface="+mn-lt"/>
          <a:ea typeface="+mn-ea"/>
          <a:cs typeface="+mn-cs"/>
        </a:defRPr>
      </a:lvl3pPr>
      <a:lvl4pPr marL="1071631" algn="l" defTabSz="714421" rtl="0" eaLnBrk="1" latinLnBrk="0" hangingPunct="1">
        <a:defRPr sz="1406" kern="1200">
          <a:solidFill>
            <a:schemeClr val="tx1"/>
          </a:solidFill>
          <a:latin typeface="+mn-lt"/>
          <a:ea typeface="+mn-ea"/>
          <a:cs typeface="+mn-cs"/>
        </a:defRPr>
      </a:lvl4pPr>
      <a:lvl5pPr marL="1428841" algn="l" defTabSz="714421" rtl="0" eaLnBrk="1" latinLnBrk="0" hangingPunct="1">
        <a:defRPr sz="1406" kern="1200">
          <a:solidFill>
            <a:schemeClr val="tx1"/>
          </a:solidFill>
          <a:latin typeface="+mn-lt"/>
          <a:ea typeface="+mn-ea"/>
          <a:cs typeface="+mn-cs"/>
        </a:defRPr>
      </a:lvl5pPr>
      <a:lvl6pPr marL="1786052" algn="l" defTabSz="714421" rtl="0" eaLnBrk="1" latinLnBrk="0" hangingPunct="1">
        <a:defRPr sz="1406" kern="1200">
          <a:solidFill>
            <a:schemeClr val="tx1"/>
          </a:solidFill>
          <a:latin typeface="+mn-lt"/>
          <a:ea typeface="+mn-ea"/>
          <a:cs typeface="+mn-cs"/>
        </a:defRPr>
      </a:lvl6pPr>
      <a:lvl7pPr marL="2143262" algn="l" defTabSz="714421" rtl="0" eaLnBrk="1" latinLnBrk="0" hangingPunct="1">
        <a:defRPr sz="1406" kern="1200">
          <a:solidFill>
            <a:schemeClr val="tx1"/>
          </a:solidFill>
          <a:latin typeface="+mn-lt"/>
          <a:ea typeface="+mn-ea"/>
          <a:cs typeface="+mn-cs"/>
        </a:defRPr>
      </a:lvl7pPr>
      <a:lvl8pPr marL="2500473" algn="l" defTabSz="714421" rtl="0" eaLnBrk="1" latinLnBrk="0" hangingPunct="1">
        <a:defRPr sz="1406" kern="1200">
          <a:solidFill>
            <a:schemeClr val="tx1"/>
          </a:solidFill>
          <a:latin typeface="+mn-lt"/>
          <a:ea typeface="+mn-ea"/>
          <a:cs typeface="+mn-cs"/>
        </a:defRPr>
      </a:lvl8pPr>
      <a:lvl9pPr marL="2857683" algn="l" defTabSz="714421" rtl="0" eaLnBrk="1" latinLnBrk="0" hangingPunct="1">
        <a:defRPr sz="140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4844" y="608544"/>
            <a:ext cx="8215313" cy="22092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54844" y="3042708"/>
            <a:ext cx="8215313" cy="72522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4844" y="10593919"/>
            <a:ext cx="2143125" cy="608542"/>
          </a:xfrm>
          <a:prstGeom prst="rect">
            <a:avLst/>
          </a:prstGeom>
        </p:spPr>
        <p:txBody>
          <a:bodyPr vert="horz" lIns="91440" tIns="45720" rIns="91440" bIns="45720" rtlCol="0" anchor="ctr"/>
          <a:lstStyle>
            <a:lvl1pPr algn="l">
              <a:defRPr sz="1250">
                <a:solidFill>
                  <a:schemeClr val="tx1">
                    <a:tint val="75000"/>
                  </a:schemeClr>
                </a:solidFill>
              </a:defRPr>
            </a:lvl1pPr>
          </a:lstStyle>
          <a:p>
            <a:fld id="{627ED9C8-F09A-4D9E-BEC0-4725162E21FF}" type="datetimeFigureOut">
              <a:rPr lang="en-US" smtClean="0"/>
              <a:t>7/28/2023</a:t>
            </a:fld>
            <a:endParaRPr lang="en-US"/>
          </a:p>
        </p:txBody>
      </p:sp>
      <p:sp>
        <p:nvSpPr>
          <p:cNvPr id="5" name="Footer Placeholder 4"/>
          <p:cNvSpPr>
            <a:spLocks noGrp="1"/>
          </p:cNvSpPr>
          <p:nvPr>
            <p:ph type="ftr" sz="quarter" idx="3"/>
          </p:nvPr>
        </p:nvSpPr>
        <p:spPr>
          <a:xfrm>
            <a:off x="3155156" y="10593919"/>
            <a:ext cx="3214688" cy="608542"/>
          </a:xfrm>
          <a:prstGeom prst="rect">
            <a:avLst/>
          </a:prstGeom>
        </p:spPr>
        <p:txBody>
          <a:bodyPr vert="horz" lIns="91440" tIns="45720" rIns="91440" bIns="45720" rtlCol="0" anchor="ctr"/>
          <a:lstStyle>
            <a:lvl1pPr algn="ctr">
              <a:defRPr sz="12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727031" y="10593919"/>
            <a:ext cx="2143125" cy="608542"/>
          </a:xfrm>
          <a:prstGeom prst="rect">
            <a:avLst/>
          </a:prstGeom>
        </p:spPr>
        <p:txBody>
          <a:bodyPr vert="horz" lIns="91440" tIns="45720" rIns="91440" bIns="45720" rtlCol="0" anchor="ctr"/>
          <a:lstStyle>
            <a:lvl1pPr algn="r">
              <a:defRPr sz="125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73602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52530" rtl="0" eaLnBrk="1" latinLnBrk="0" hangingPunct="1">
        <a:lnSpc>
          <a:spcPct val="90000"/>
        </a:lnSpc>
        <a:spcBef>
          <a:spcPct val="0"/>
        </a:spcBef>
        <a:buNone/>
        <a:defRPr sz="4583" kern="1200">
          <a:solidFill>
            <a:schemeClr val="tx1"/>
          </a:solidFill>
          <a:latin typeface="+mj-lt"/>
          <a:ea typeface="+mj-ea"/>
          <a:cs typeface="+mj-cs"/>
        </a:defRPr>
      </a:lvl1pPr>
    </p:titleStyle>
    <p:bodyStyle>
      <a:lvl1pPr marL="238133" indent="-238133" algn="l" defTabSz="952530" rtl="0" eaLnBrk="1" latinLnBrk="0" hangingPunct="1">
        <a:lnSpc>
          <a:spcPct val="90000"/>
        </a:lnSpc>
        <a:spcBef>
          <a:spcPts val="1042"/>
        </a:spcBef>
        <a:buFont typeface="Arial" panose="020B0604020202020204" pitchFamily="34" charset="0"/>
        <a:buChar char="•"/>
        <a:defRPr sz="2917" kern="1200">
          <a:solidFill>
            <a:schemeClr val="tx1"/>
          </a:solidFill>
          <a:latin typeface="+mn-lt"/>
          <a:ea typeface="+mn-ea"/>
          <a:cs typeface="+mn-cs"/>
        </a:defRPr>
      </a:lvl1pPr>
      <a:lvl2pPr marL="714398" indent="-238133" algn="l" defTabSz="952530" rtl="0" eaLnBrk="1" latinLnBrk="0" hangingPunct="1">
        <a:lnSpc>
          <a:spcPct val="90000"/>
        </a:lnSpc>
        <a:spcBef>
          <a:spcPts val="521"/>
        </a:spcBef>
        <a:buFont typeface="Arial" panose="020B0604020202020204" pitchFamily="34" charset="0"/>
        <a:buChar char="•"/>
        <a:defRPr sz="2500" kern="1200">
          <a:solidFill>
            <a:schemeClr val="tx1"/>
          </a:solidFill>
          <a:latin typeface="+mn-lt"/>
          <a:ea typeface="+mn-ea"/>
          <a:cs typeface="+mn-cs"/>
        </a:defRPr>
      </a:lvl2pPr>
      <a:lvl3pPr marL="1190663" indent="-238133" algn="l" defTabSz="952530" rtl="0" eaLnBrk="1" latinLnBrk="0" hangingPunct="1">
        <a:lnSpc>
          <a:spcPct val="90000"/>
        </a:lnSpc>
        <a:spcBef>
          <a:spcPts val="521"/>
        </a:spcBef>
        <a:buFont typeface="Arial" panose="020B0604020202020204" pitchFamily="34" charset="0"/>
        <a:buChar char="•"/>
        <a:defRPr sz="2083" kern="1200">
          <a:solidFill>
            <a:schemeClr val="tx1"/>
          </a:solidFill>
          <a:latin typeface="+mn-lt"/>
          <a:ea typeface="+mn-ea"/>
          <a:cs typeface="+mn-cs"/>
        </a:defRPr>
      </a:lvl3pPr>
      <a:lvl4pPr marL="1666928" indent="-238133" algn="l" defTabSz="952530" rtl="0" eaLnBrk="1" latinLnBrk="0" hangingPunct="1">
        <a:lnSpc>
          <a:spcPct val="90000"/>
        </a:lnSpc>
        <a:spcBef>
          <a:spcPts val="521"/>
        </a:spcBef>
        <a:buFont typeface="Arial" panose="020B0604020202020204" pitchFamily="34" charset="0"/>
        <a:buChar char="•"/>
        <a:defRPr sz="1875" kern="1200">
          <a:solidFill>
            <a:schemeClr val="tx1"/>
          </a:solidFill>
          <a:latin typeface="+mn-lt"/>
          <a:ea typeface="+mn-ea"/>
          <a:cs typeface="+mn-cs"/>
        </a:defRPr>
      </a:lvl4pPr>
      <a:lvl5pPr marL="2143194" indent="-238133" algn="l" defTabSz="952530" rtl="0" eaLnBrk="1" latinLnBrk="0" hangingPunct="1">
        <a:lnSpc>
          <a:spcPct val="90000"/>
        </a:lnSpc>
        <a:spcBef>
          <a:spcPts val="521"/>
        </a:spcBef>
        <a:buFont typeface="Arial" panose="020B0604020202020204" pitchFamily="34" charset="0"/>
        <a:buChar char="•"/>
        <a:defRPr sz="1875" kern="1200">
          <a:solidFill>
            <a:schemeClr val="tx1"/>
          </a:solidFill>
          <a:latin typeface="+mn-lt"/>
          <a:ea typeface="+mn-ea"/>
          <a:cs typeface="+mn-cs"/>
        </a:defRPr>
      </a:lvl5pPr>
      <a:lvl6pPr marL="2619459" indent="-238133" algn="l" defTabSz="952530" rtl="0" eaLnBrk="1" latinLnBrk="0" hangingPunct="1">
        <a:lnSpc>
          <a:spcPct val="90000"/>
        </a:lnSpc>
        <a:spcBef>
          <a:spcPts val="521"/>
        </a:spcBef>
        <a:buFont typeface="Arial" panose="020B0604020202020204" pitchFamily="34" charset="0"/>
        <a:buChar char="•"/>
        <a:defRPr sz="1875" kern="1200">
          <a:solidFill>
            <a:schemeClr val="tx1"/>
          </a:solidFill>
          <a:latin typeface="+mn-lt"/>
          <a:ea typeface="+mn-ea"/>
          <a:cs typeface="+mn-cs"/>
        </a:defRPr>
      </a:lvl6pPr>
      <a:lvl7pPr marL="3095724" indent="-238133" algn="l" defTabSz="952530" rtl="0" eaLnBrk="1" latinLnBrk="0" hangingPunct="1">
        <a:lnSpc>
          <a:spcPct val="90000"/>
        </a:lnSpc>
        <a:spcBef>
          <a:spcPts val="521"/>
        </a:spcBef>
        <a:buFont typeface="Arial" panose="020B0604020202020204" pitchFamily="34" charset="0"/>
        <a:buChar char="•"/>
        <a:defRPr sz="1875" kern="1200">
          <a:solidFill>
            <a:schemeClr val="tx1"/>
          </a:solidFill>
          <a:latin typeface="+mn-lt"/>
          <a:ea typeface="+mn-ea"/>
          <a:cs typeface="+mn-cs"/>
        </a:defRPr>
      </a:lvl7pPr>
      <a:lvl8pPr marL="3571989" indent="-238133" algn="l" defTabSz="952530" rtl="0" eaLnBrk="1" latinLnBrk="0" hangingPunct="1">
        <a:lnSpc>
          <a:spcPct val="90000"/>
        </a:lnSpc>
        <a:spcBef>
          <a:spcPts val="521"/>
        </a:spcBef>
        <a:buFont typeface="Arial" panose="020B0604020202020204" pitchFamily="34" charset="0"/>
        <a:buChar char="•"/>
        <a:defRPr sz="1875" kern="1200">
          <a:solidFill>
            <a:schemeClr val="tx1"/>
          </a:solidFill>
          <a:latin typeface="+mn-lt"/>
          <a:ea typeface="+mn-ea"/>
          <a:cs typeface="+mn-cs"/>
        </a:defRPr>
      </a:lvl8pPr>
      <a:lvl9pPr marL="4048255" indent="-238133" algn="l" defTabSz="952530" rtl="0" eaLnBrk="1" latinLnBrk="0" hangingPunct="1">
        <a:lnSpc>
          <a:spcPct val="90000"/>
        </a:lnSpc>
        <a:spcBef>
          <a:spcPts val="521"/>
        </a:spcBef>
        <a:buFont typeface="Arial" panose="020B0604020202020204" pitchFamily="34" charset="0"/>
        <a:buChar char="•"/>
        <a:defRPr sz="1875" kern="1200">
          <a:solidFill>
            <a:schemeClr val="tx1"/>
          </a:solidFill>
          <a:latin typeface="+mn-lt"/>
          <a:ea typeface="+mn-ea"/>
          <a:cs typeface="+mn-cs"/>
        </a:defRPr>
      </a:lvl9pPr>
    </p:bodyStyle>
    <p:otherStyle>
      <a:defPPr>
        <a:defRPr lang="en-US"/>
      </a:defPPr>
      <a:lvl1pPr marL="0" algn="l" defTabSz="952530" rtl="0" eaLnBrk="1" latinLnBrk="0" hangingPunct="1">
        <a:defRPr sz="1875" kern="1200">
          <a:solidFill>
            <a:schemeClr val="tx1"/>
          </a:solidFill>
          <a:latin typeface="+mn-lt"/>
          <a:ea typeface="+mn-ea"/>
          <a:cs typeface="+mn-cs"/>
        </a:defRPr>
      </a:lvl1pPr>
      <a:lvl2pPr marL="476265" algn="l" defTabSz="952530" rtl="0" eaLnBrk="1" latinLnBrk="0" hangingPunct="1">
        <a:defRPr sz="1875" kern="1200">
          <a:solidFill>
            <a:schemeClr val="tx1"/>
          </a:solidFill>
          <a:latin typeface="+mn-lt"/>
          <a:ea typeface="+mn-ea"/>
          <a:cs typeface="+mn-cs"/>
        </a:defRPr>
      </a:lvl2pPr>
      <a:lvl3pPr marL="952530" algn="l" defTabSz="952530" rtl="0" eaLnBrk="1" latinLnBrk="0" hangingPunct="1">
        <a:defRPr sz="1875" kern="1200">
          <a:solidFill>
            <a:schemeClr val="tx1"/>
          </a:solidFill>
          <a:latin typeface="+mn-lt"/>
          <a:ea typeface="+mn-ea"/>
          <a:cs typeface="+mn-cs"/>
        </a:defRPr>
      </a:lvl3pPr>
      <a:lvl4pPr marL="1428796" algn="l" defTabSz="952530" rtl="0" eaLnBrk="1" latinLnBrk="0" hangingPunct="1">
        <a:defRPr sz="1875" kern="1200">
          <a:solidFill>
            <a:schemeClr val="tx1"/>
          </a:solidFill>
          <a:latin typeface="+mn-lt"/>
          <a:ea typeface="+mn-ea"/>
          <a:cs typeface="+mn-cs"/>
        </a:defRPr>
      </a:lvl4pPr>
      <a:lvl5pPr marL="1905061" algn="l" defTabSz="952530" rtl="0" eaLnBrk="1" latinLnBrk="0" hangingPunct="1">
        <a:defRPr sz="1875" kern="1200">
          <a:solidFill>
            <a:schemeClr val="tx1"/>
          </a:solidFill>
          <a:latin typeface="+mn-lt"/>
          <a:ea typeface="+mn-ea"/>
          <a:cs typeface="+mn-cs"/>
        </a:defRPr>
      </a:lvl5pPr>
      <a:lvl6pPr marL="2381326" algn="l" defTabSz="952530" rtl="0" eaLnBrk="1" latinLnBrk="0" hangingPunct="1">
        <a:defRPr sz="1875" kern="1200">
          <a:solidFill>
            <a:schemeClr val="tx1"/>
          </a:solidFill>
          <a:latin typeface="+mn-lt"/>
          <a:ea typeface="+mn-ea"/>
          <a:cs typeface="+mn-cs"/>
        </a:defRPr>
      </a:lvl6pPr>
      <a:lvl7pPr marL="2857591" algn="l" defTabSz="952530" rtl="0" eaLnBrk="1" latinLnBrk="0" hangingPunct="1">
        <a:defRPr sz="1875" kern="1200">
          <a:solidFill>
            <a:schemeClr val="tx1"/>
          </a:solidFill>
          <a:latin typeface="+mn-lt"/>
          <a:ea typeface="+mn-ea"/>
          <a:cs typeface="+mn-cs"/>
        </a:defRPr>
      </a:lvl7pPr>
      <a:lvl8pPr marL="3333857" algn="l" defTabSz="952530" rtl="0" eaLnBrk="1" latinLnBrk="0" hangingPunct="1">
        <a:defRPr sz="1875" kern="1200">
          <a:solidFill>
            <a:schemeClr val="tx1"/>
          </a:solidFill>
          <a:latin typeface="+mn-lt"/>
          <a:ea typeface="+mn-ea"/>
          <a:cs typeface="+mn-cs"/>
        </a:defRPr>
      </a:lvl8pPr>
      <a:lvl9pPr marL="3810122" algn="l" defTabSz="952530" rtl="0" eaLnBrk="1" latinLnBrk="0" hangingPunct="1">
        <a:defRPr sz="18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powerbi.com/groups/me/reports/bae5ffd7-6e31-48bc-9428-318e2fd412b2/?pbi_source=PowerPoint"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bae5ffd7-6e31-48bc-9428-318e2fd412b2/?pbi_source=PowerPoint" TargetMode="External"/><Relationship Id="rId2" Type="http://schemas.openxmlformats.org/officeDocument/2006/relationships/image" Target="../media/image1.png"/><Relationship Id="rId1" Type="http://schemas.openxmlformats.org/officeDocument/2006/relationships/slideLayout" Target="../slideLayouts/slideLayout19.xml"/><Relationship Id="rId5" Type="http://schemas.openxmlformats.org/officeDocument/2006/relationships/image" Target="../media/image11.JP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pp.powerbi.com/groups/me/reports/bae5ffd7-6e31-48bc-9428-318e2fd412b2/?pbi_source=PowerPoint" TargetMode="Externa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pp.powerbi.com/groups/me/reports/bae5ffd7-6e31-48bc-9428-318e2fd412b2/?pbi_source=PowerPoint" TargetMode="Externa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9" name="TextBox 8">
            <a:extLst>
              <a:ext uri="{FF2B5EF4-FFF2-40B4-BE49-F238E27FC236}">
                <a16:creationId xmlns:a16="http://schemas.microsoft.com/office/drawing/2014/main" id="{97F90824-BAF4-4F9C-A6C8-D98ADB27942F}"/>
              </a:ext>
            </a:extLst>
          </p:cNvPr>
          <p:cNvSpPr txBox="1"/>
          <p:nvPr/>
        </p:nvSpPr>
        <p:spPr>
          <a:xfrm>
            <a:off x="3664585" y="1796440"/>
            <a:ext cx="5429692" cy="1015663"/>
          </a:xfrm>
          <a:prstGeom prst="rect">
            <a:avLst/>
          </a:prstGeom>
          <a:noFill/>
        </p:spPr>
        <p:txBody>
          <a:bodyPr wrap="none" rtlCol="0">
            <a:spAutoFit/>
          </a:bodyPr>
          <a:lstStyle/>
          <a:p>
            <a:r>
              <a:rPr lang="en-US" sz="6000" dirty="0">
                <a:solidFill>
                  <a:srgbClr val="EAFEFF"/>
                </a:solidFill>
                <a:latin typeface="Metropolis Medium" panose="00000600000000000000" pitchFamily="50" charset="0"/>
              </a:rPr>
              <a:t>E-COMMERCE</a:t>
            </a:r>
            <a:endParaRPr lang="en-PH" sz="6000" dirty="0">
              <a:solidFill>
                <a:srgbClr val="EAFEFF"/>
              </a:solidFill>
              <a:latin typeface="Metropolis Medium" panose="00000600000000000000" pitchFamily="50" charset="0"/>
            </a:endParaRPr>
          </a:p>
        </p:txBody>
      </p:sp>
      <p:sp>
        <p:nvSpPr>
          <p:cNvPr id="10" name="TextBox 9">
            <a:extLst>
              <a:ext uri="{FF2B5EF4-FFF2-40B4-BE49-F238E27FC236}">
                <a16:creationId xmlns:a16="http://schemas.microsoft.com/office/drawing/2014/main" id="{2013BF65-322B-4A70-A8C1-44D551EC45A7}"/>
              </a:ext>
            </a:extLst>
          </p:cNvPr>
          <p:cNvSpPr txBox="1"/>
          <p:nvPr/>
        </p:nvSpPr>
        <p:spPr>
          <a:xfrm>
            <a:off x="3985987" y="2757834"/>
            <a:ext cx="4786888" cy="923330"/>
          </a:xfrm>
          <a:prstGeom prst="rect">
            <a:avLst/>
          </a:prstGeom>
          <a:noFill/>
        </p:spPr>
        <p:txBody>
          <a:bodyPr wrap="none" rtlCol="0">
            <a:spAutoFit/>
          </a:bodyPr>
          <a:lstStyle/>
          <a:p>
            <a:r>
              <a:rPr lang="en-US" sz="5400" dirty="0">
                <a:solidFill>
                  <a:srgbClr val="EAFEFF"/>
                </a:solidFill>
                <a:latin typeface="Metropolis Medium" panose="00000600000000000000" pitchFamily="50" charset="0"/>
              </a:rPr>
              <a:t>DASHBOARD</a:t>
            </a:r>
            <a:endParaRPr lang="en-PH" sz="5400" dirty="0">
              <a:solidFill>
                <a:srgbClr val="EAFEFF"/>
              </a:solidFill>
              <a:latin typeface="Metropolis Medium" panose="00000600000000000000" pitchFamily="50" charset="0"/>
            </a:endParaRPr>
          </a:p>
        </p:txBody>
      </p:sp>
      <p:sp>
        <p:nvSpPr>
          <p:cNvPr id="11" name="TextBox 10">
            <a:extLst>
              <a:ext uri="{FF2B5EF4-FFF2-40B4-BE49-F238E27FC236}">
                <a16:creationId xmlns:a16="http://schemas.microsoft.com/office/drawing/2014/main" id="{E42C769F-6B0F-4028-8000-68A168453974}"/>
              </a:ext>
            </a:extLst>
          </p:cNvPr>
          <p:cNvSpPr txBox="1"/>
          <p:nvPr/>
        </p:nvSpPr>
        <p:spPr>
          <a:xfrm>
            <a:off x="4841990" y="3681164"/>
            <a:ext cx="3074881" cy="923330"/>
          </a:xfrm>
          <a:prstGeom prst="rect">
            <a:avLst/>
          </a:prstGeom>
          <a:noFill/>
        </p:spPr>
        <p:txBody>
          <a:bodyPr wrap="none" rtlCol="0">
            <a:spAutoFit/>
          </a:bodyPr>
          <a:lstStyle/>
          <a:p>
            <a:r>
              <a:rPr lang="en-US" sz="5400" dirty="0">
                <a:solidFill>
                  <a:srgbClr val="EAFEFF"/>
                </a:solidFill>
                <a:latin typeface="Metropolis Medium" panose="00000600000000000000" pitchFamily="50" charset="0"/>
              </a:rPr>
              <a:t>REPORT</a:t>
            </a:r>
            <a:endParaRPr lang="en-PH" sz="5400" dirty="0">
              <a:solidFill>
                <a:srgbClr val="EAFEFF"/>
              </a:solidFill>
              <a:latin typeface="Metropolis Medium" panose="00000600000000000000" pitchFamily="50" charset="0"/>
            </a:endParaRPr>
          </a:p>
        </p:txBody>
      </p:sp>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DA033F83-5BE2-40DA-BEDD-D39A05544D65}"/>
              </a:ext>
            </a:extLst>
          </p:cNvPr>
          <p:cNvSpPr txBox="1"/>
          <p:nvPr/>
        </p:nvSpPr>
        <p:spPr>
          <a:xfrm>
            <a:off x="3664585" y="8670905"/>
            <a:ext cx="4068743" cy="646331"/>
          </a:xfrm>
          <a:prstGeom prst="rect">
            <a:avLst/>
          </a:prstGeom>
          <a:noFill/>
        </p:spPr>
        <p:txBody>
          <a:bodyPr wrap="none" rtlCol="0">
            <a:spAutoFit/>
          </a:bodyPr>
          <a:lstStyle/>
          <a:p>
            <a:r>
              <a:rPr lang="en-US" sz="3600" dirty="0">
                <a:solidFill>
                  <a:srgbClr val="EAFEFF"/>
                </a:solidFill>
                <a:latin typeface="Metropolis" panose="00000500000000000000" pitchFamily="50" charset="0"/>
              </a:rPr>
              <a:t>Ezekiel Lapastora</a:t>
            </a:r>
            <a:endParaRPr lang="en-PH" sz="3600" dirty="0">
              <a:solidFill>
                <a:srgbClr val="EAFEFF"/>
              </a:solidFill>
              <a:latin typeface="Metropolis" panose="00000500000000000000" pitchFamily="50" charset="0"/>
            </a:endParaRPr>
          </a:p>
        </p:txBody>
      </p:sp>
      <p:sp>
        <p:nvSpPr>
          <p:cNvPr id="14" name="TextBox 13">
            <a:extLst>
              <a:ext uri="{FF2B5EF4-FFF2-40B4-BE49-F238E27FC236}">
                <a16:creationId xmlns:a16="http://schemas.microsoft.com/office/drawing/2014/main" id="{823B4D44-628B-4D4C-BD70-9376D1479FEA}"/>
              </a:ext>
            </a:extLst>
          </p:cNvPr>
          <p:cNvSpPr txBox="1"/>
          <p:nvPr/>
        </p:nvSpPr>
        <p:spPr>
          <a:xfrm>
            <a:off x="3664585" y="9247578"/>
            <a:ext cx="5077031" cy="523220"/>
          </a:xfrm>
          <a:prstGeom prst="rect">
            <a:avLst/>
          </a:prstGeom>
          <a:noFill/>
        </p:spPr>
        <p:txBody>
          <a:bodyPr wrap="none" rtlCol="0">
            <a:spAutoFit/>
          </a:bodyPr>
          <a:lstStyle/>
          <a:p>
            <a:r>
              <a:rPr lang="en-US" sz="2800" dirty="0" err="1">
                <a:solidFill>
                  <a:srgbClr val="EAFEFF"/>
                </a:solidFill>
                <a:latin typeface="Metropolis Light" panose="00000500000000000000" pitchFamily="50" charset="0"/>
              </a:rPr>
              <a:t>Xaltius</a:t>
            </a:r>
            <a:r>
              <a:rPr lang="en-US" sz="2800" dirty="0">
                <a:solidFill>
                  <a:srgbClr val="EAFEFF"/>
                </a:solidFill>
                <a:latin typeface="Metropolis Light" panose="00000500000000000000" pitchFamily="50" charset="0"/>
              </a:rPr>
              <a:t> Data Science Student</a:t>
            </a:r>
            <a:endParaRPr lang="en-PH" sz="2800" dirty="0">
              <a:solidFill>
                <a:srgbClr val="EAFEFF"/>
              </a:solidFill>
              <a:latin typeface="Metropolis Light" panose="00000500000000000000" pitchFamily="50" charset="0"/>
            </a:endParaRPr>
          </a:p>
        </p:txBody>
      </p:sp>
      <p:sp>
        <p:nvSpPr>
          <p:cNvPr id="15" name="Rectangle 14">
            <a:extLst>
              <a:ext uri="{FF2B5EF4-FFF2-40B4-BE49-F238E27FC236}">
                <a16:creationId xmlns:a16="http://schemas.microsoft.com/office/drawing/2014/main" id="{FD973D59-AAAA-4A17-AEA2-9174529136ED}"/>
              </a:ext>
            </a:extLst>
          </p:cNvPr>
          <p:cNvSpPr/>
          <p:nvPr/>
        </p:nvSpPr>
        <p:spPr>
          <a:xfrm rot="5400000">
            <a:off x="6264165" y="3089915"/>
            <a:ext cx="45720" cy="3074881"/>
          </a:xfrm>
          <a:prstGeom prst="rect">
            <a:avLst/>
          </a:prstGeom>
          <a:solidFill>
            <a:srgbClr val="23C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818571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sp>
        <p:nvSpPr>
          <p:cNvPr id="18" name="TextBox 17">
            <a:extLst>
              <a:ext uri="{FF2B5EF4-FFF2-40B4-BE49-F238E27FC236}">
                <a16:creationId xmlns:a16="http://schemas.microsoft.com/office/drawing/2014/main" id="{B958183A-9B70-4B70-90AD-449BFFAC7CDF}"/>
              </a:ext>
            </a:extLst>
          </p:cNvPr>
          <p:cNvSpPr txBox="1"/>
          <p:nvPr/>
        </p:nvSpPr>
        <p:spPr>
          <a:xfrm>
            <a:off x="1956681" y="5543034"/>
            <a:ext cx="7031124" cy="5170646"/>
          </a:xfrm>
          <a:prstGeom prst="rect">
            <a:avLst/>
          </a:prstGeom>
          <a:noFill/>
        </p:spPr>
        <p:txBody>
          <a:bodyPr wrap="square" rtlCol="0">
            <a:spAutoFit/>
          </a:bodyPr>
          <a:lstStyle/>
          <a:p>
            <a:r>
              <a:rPr lang="en-US" sz="2200" dirty="0">
                <a:solidFill>
                  <a:srgbClr val="EAFEFF"/>
                </a:solidFill>
                <a:latin typeface="Metropolis Thin" panose="00000500000000000000" pitchFamily="50" charset="0"/>
              </a:rPr>
              <a:t>The last significant process involved creating a rolling calendar lookup table using M-code, serving for both order data and shipping dates. A rolling calendar is a dynamic and adaptable calendar that automatically adjusts based on the dataset's time span. This approach ensures that the calendar remains up-to-date, synchronized, and efficiently handles time-related calculations and analyses. Having separate rolling calendars for order data and shipping dates enhances data consistency, integrity, and facilitates seamless time-based analysis. Overall, the implementation of rolling calendars through M-code provides a powerful and accurate tool for managing date-related operations and optimizing the analysis process for both aspects of the dataset.</a:t>
            </a:r>
            <a:endParaRPr lang="en-PH" sz="2200" dirty="0">
              <a:solidFill>
                <a:srgbClr val="EAFEFF"/>
              </a:solidFill>
              <a:latin typeface="Metropolis Thin" panose="00000500000000000000" pitchFamily="50" charset="0"/>
            </a:endParaRPr>
          </a:p>
        </p:txBody>
      </p:sp>
      <p:pic>
        <p:nvPicPr>
          <p:cNvPr id="4" name="Picture 3">
            <a:extLst>
              <a:ext uri="{FF2B5EF4-FFF2-40B4-BE49-F238E27FC236}">
                <a16:creationId xmlns:a16="http://schemas.microsoft.com/office/drawing/2014/main" id="{1A4186D4-92DF-4182-A8D3-07A068B6D7D3}"/>
              </a:ext>
            </a:extLst>
          </p:cNvPr>
          <p:cNvPicPr>
            <a:picLocks noChangeAspect="1"/>
          </p:cNvPicPr>
          <p:nvPr/>
        </p:nvPicPr>
        <p:blipFill>
          <a:blip r:embed="rId3"/>
          <a:stretch>
            <a:fillRect/>
          </a:stretch>
        </p:blipFill>
        <p:spPr>
          <a:xfrm>
            <a:off x="1956681" y="3162688"/>
            <a:ext cx="7100786" cy="2082602"/>
          </a:xfrm>
          <a:prstGeom prst="rect">
            <a:avLst/>
          </a:prstGeom>
        </p:spPr>
      </p:pic>
      <p:sp>
        <p:nvSpPr>
          <p:cNvPr id="10" name="TextBox 9">
            <a:extLst>
              <a:ext uri="{FF2B5EF4-FFF2-40B4-BE49-F238E27FC236}">
                <a16:creationId xmlns:a16="http://schemas.microsoft.com/office/drawing/2014/main" id="{9DCDDB92-91C0-4E3E-9FBA-16D9C6AF50F5}"/>
              </a:ext>
            </a:extLst>
          </p:cNvPr>
          <p:cNvSpPr txBox="1"/>
          <p:nvPr/>
        </p:nvSpPr>
        <p:spPr>
          <a:xfrm>
            <a:off x="8090536" y="2831691"/>
            <a:ext cx="966931"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1.5</a:t>
            </a:r>
            <a:endParaRPr lang="en-PH" sz="1400" dirty="0">
              <a:solidFill>
                <a:srgbClr val="EAFEFF"/>
              </a:solidFill>
              <a:latin typeface="Metropolis Extra Light" panose="00000500000000000000" pitchFamily="50" charset="0"/>
            </a:endParaRPr>
          </a:p>
        </p:txBody>
      </p:sp>
    </p:spTree>
    <p:extLst>
      <p:ext uri="{BB962C8B-B14F-4D97-AF65-F5344CB8AC3E}">
        <p14:creationId xmlns:p14="http://schemas.microsoft.com/office/powerpoint/2010/main" val="100009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sp>
        <p:nvSpPr>
          <p:cNvPr id="18" name="TextBox 17">
            <a:extLst>
              <a:ext uri="{FF2B5EF4-FFF2-40B4-BE49-F238E27FC236}">
                <a16:creationId xmlns:a16="http://schemas.microsoft.com/office/drawing/2014/main" id="{B958183A-9B70-4B70-90AD-449BFFAC7CDF}"/>
              </a:ext>
            </a:extLst>
          </p:cNvPr>
          <p:cNvSpPr txBox="1"/>
          <p:nvPr/>
        </p:nvSpPr>
        <p:spPr>
          <a:xfrm>
            <a:off x="1800206" y="7316416"/>
            <a:ext cx="7031124" cy="2554545"/>
          </a:xfrm>
          <a:prstGeom prst="rect">
            <a:avLst/>
          </a:prstGeom>
          <a:noFill/>
        </p:spPr>
        <p:txBody>
          <a:bodyPr wrap="square" rtlCol="0">
            <a:spAutoFit/>
          </a:bodyPr>
          <a:lstStyle/>
          <a:p>
            <a:r>
              <a:rPr lang="en-US" sz="3200" dirty="0">
                <a:solidFill>
                  <a:srgbClr val="EAFEFF"/>
                </a:solidFill>
                <a:latin typeface="Metropolis Thin" panose="00000500000000000000" pitchFamily="50" charset="0"/>
              </a:rPr>
              <a:t>This represents the final appearance of all the tables after thorough cleaning, processing, and establishing relationships among them.</a:t>
            </a:r>
            <a:endParaRPr lang="en-PH" sz="3200" dirty="0">
              <a:solidFill>
                <a:srgbClr val="EAFEFF"/>
              </a:solidFill>
              <a:latin typeface="Metropolis Thin" panose="00000500000000000000" pitchFamily="50" charset="0"/>
            </a:endParaRPr>
          </a:p>
        </p:txBody>
      </p:sp>
      <p:pic>
        <p:nvPicPr>
          <p:cNvPr id="3" name="Picture 2">
            <a:extLst>
              <a:ext uri="{FF2B5EF4-FFF2-40B4-BE49-F238E27FC236}">
                <a16:creationId xmlns:a16="http://schemas.microsoft.com/office/drawing/2014/main" id="{068F9885-3C49-4EE5-9AD6-4C0035FDEBA9}"/>
              </a:ext>
            </a:extLst>
          </p:cNvPr>
          <p:cNvPicPr>
            <a:picLocks noChangeAspect="1"/>
          </p:cNvPicPr>
          <p:nvPr/>
        </p:nvPicPr>
        <p:blipFill>
          <a:blip r:embed="rId3"/>
          <a:stretch>
            <a:fillRect/>
          </a:stretch>
        </p:blipFill>
        <p:spPr>
          <a:xfrm>
            <a:off x="2539805" y="3133074"/>
            <a:ext cx="5530467" cy="3941022"/>
          </a:xfrm>
          <a:prstGeom prst="rect">
            <a:avLst/>
          </a:prstGeom>
        </p:spPr>
      </p:pic>
      <p:sp>
        <p:nvSpPr>
          <p:cNvPr id="9" name="TextBox 8">
            <a:extLst>
              <a:ext uri="{FF2B5EF4-FFF2-40B4-BE49-F238E27FC236}">
                <a16:creationId xmlns:a16="http://schemas.microsoft.com/office/drawing/2014/main" id="{3EEE695B-D129-49D5-B678-91F71B84E3C8}"/>
              </a:ext>
            </a:extLst>
          </p:cNvPr>
          <p:cNvSpPr txBox="1"/>
          <p:nvPr/>
        </p:nvSpPr>
        <p:spPr>
          <a:xfrm>
            <a:off x="7101737" y="2825297"/>
            <a:ext cx="968535"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1.6</a:t>
            </a:r>
            <a:endParaRPr lang="en-PH" sz="1400" dirty="0">
              <a:solidFill>
                <a:srgbClr val="EAFEFF"/>
              </a:solidFill>
              <a:latin typeface="Metropolis Extra Light" panose="00000500000000000000" pitchFamily="50" charset="0"/>
            </a:endParaRPr>
          </a:p>
        </p:txBody>
      </p:sp>
    </p:spTree>
    <p:extLst>
      <p:ext uri="{BB962C8B-B14F-4D97-AF65-F5344CB8AC3E}">
        <p14:creationId xmlns:p14="http://schemas.microsoft.com/office/powerpoint/2010/main" val="373988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2177199"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Report</a:t>
            </a:r>
            <a:endParaRPr lang="en-PH" sz="4800" dirty="0">
              <a:solidFill>
                <a:srgbClr val="EAFEFF"/>
              </a:solidFill>
              <a:latin typeface="Metropolis Light" panose="00000500000000000000" pitchFamily="50" charset="0"/>
            </a:endParaRPr>
          </a:p>
        </p:txBody>
      </p:sp>
      <p:sp>
        <p:nvSpPr>
          <p:cNvPr id="2" name="TextBox 1">
            <a:extLst>
              <a:ext uri="{FF2B5EF4-FFF2-40B4-BE49-F238E27FC236}">
                <a16:creationId xmlns:a16="http://schemas.microsoft.com/office/drawing/2014/main" id="{0713D464-0885-4633-9A2E-2E127517C0B1}"/>
              </a:ext>
            </a:extLst>
          </p:cNvPr>
          <p:cNvSpPr txBox="1"/>
          <p:nvPr/>
        </p:nvSpPr>
        <p:spPr>
          <a:xfrm>
            <a:off x="3664585" y="3595122"/>
            <a:ext cx="4599709" cy="5693866"/>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In this section, I will discuss the different dashboard summaries, including revenue, customer, and logistics. The primary focus of this discussion will be on the customer, as stated in the research objective. While I will touch on significant charts related to revenue and logistics, I will not cover every detail in these areas.</a:t>
            </a:r>
            <a:endParaRPr lang="en-PH" sz="2800" dirty="0">
              <a:solidFill>
                <a:srgbClr val="EAFEFF"/>
              </a:solidFill>
              <a:latin typeface="Metropolis Thin" panose="00000500000000000000" pitchFamily="50" charset="0"/>
            </a:endParaRPr>
          </a:p>
        </p:txBody>
      </p:sp>
    </p:spTree>
    <p:extLst>
      <p:ext uri="{BB962C8B-B14F-4D97-AF65-F5344CB8AC3E}">
        <p14:creationId xmlns:p14="http://schemas.microsoft.com/office/powerpoint/2010/main" val="357886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2177199"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Report</a:t>
            </a:r>
            <a:endParaRPr lang="en-PH" sz="4800" dirty="0">
              <a:solidFill>
                <a:srgbClr val="EAFEFF"/>
              </a:solidFill>
              <a:latin typeface="Metropolis Light" panose="00000500000000000000" pitchFamily="50" charset="0"/>
            </a:endParaRPr>
          </a:p>
        </p:txBody>
      </p:sp>
      <p:sp>
        <p:nvSpPr>
          <p:cNvPr id="6" name="TextBox 5">
            <a:extLst>
              <a:ext uri="{FF2B5EF4-FFF2-40B4-BE49-F238E27FC236}">
                <a16:creationId xmlns:a16="http://schemas.microsoft.com/office/drawing/2014/main" id="{A7EE6297-8B85-40C9-825F-72658048B33D}"/>
              </a:ext>
            </a:extLst>
          </p:cNvPr>
          <p:cNvSpPr txBox="1"/>
          <p:nvPr/>
        </p:nvSpPr>
        <p:spPr>
          <a:xfrm>
            <a:off x="3664585" y="5550759"/>
            <a:ext cx="566853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Summary</a:t>
            </a:r>
          </a:p>
          <a:p>
            <a:r>
              <a:rPr lang="en-US" sz="4800" dirty="0">
                <a:solidFill>
                  <a:srgbClr val="EAFEFF"/>
                </a:solidFill>
                <a:latin typeface="Metropolis Light" panose="00000500000000000000" pitchFamily="50" charset="0"/>
              </a:rPr>
              <a:t>Overview</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219116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6" name="Picture" title="This slide contains the following visuals: Monthly Revenue ,Net Revenue per Month ,slicer ,Gross vs Net Revenue ,Revenue by  Countries ,pivotTable ,actionButton ,actionButton ,image ,Yearly Revenue ,textbox ,slicer ,Product Category Net Revenue per Month (Millions). Please refer to the notes on this slide for details">
            <a:hlinkClick r:id="rId2"/>
            <a:extLst>
              <a:ext uri="{FF2B5EF4-FFF2-40B4-BE49-F238E27FC236}">
                <a16:creationId xmlns:a16="http://schemas.microsoft.com/office/drawing/2014/main" id="{E52A7BCE-BBC4-4B03-95AF-CC4EDB42B855}"/>
              </a:ext>
            </a:extLst>
          </p:cNvPr>
          <p:cNvPicPr>
            <a:picLocks noChangeAspect="1"/>
          </p:cNvPicPr>
          <p:nvPr/>
        </p:nvPicPr>
        <p:blipFill rotWithShape="1">
          <a:blip r:embed="rId3"/>
          <a:srcRect b="974"/>
          <a:stretch/>
        </p:blipFill>
        <p:spPr>
          <a:xfrm>
            <a:off x="0" y="0"/>
            <a:ext cx="9551755" cy="11429999"/>
          </a:xfrm>
          <a:prstGeom prst="rect">
            <a:avLst/>
          </a:prstGeom>
          <a:noFill/>
        </p:spPr>
      </p:pic>
    </p:spTree>
    <p:extLst>
      <p:ext uri="{BB962C8B-B14F-4D97-AF65-F5344CB8AC3E}">
        <p14:creationId xmlns:p14="http://schemas.microsoft.com/office/powerpoint/2010/main" val="302063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
        <p:nvSpPr>
          <p:cNvPr id="7" name="TextBox 6">
            <a:extLst>
              <a:ext uri="{FF2B5EF4-FFF2-40B4-BE49-F238E27FC236}">
                <a16:creationId xmlns:a16="http://schemas.microsoft.com/office/drawing/2014/main" id="{17D54BD5-6202-4D68-AAD4-636F3CF55C8D}"/>
              </a:ext>
            </a:extLst>
          </p:cNvPr>
          <p:cNvSpPr txBox="1"/>
          <p:nvPr/>
        </p:nvSpPr>
        <p:spPr>
          <a:xfrm>
            <a:off x="1956681" y="4780924"/>
            <a:ext cx="7031124" cy="3323987"/>
          </a:xfrm>
          <a:prstGeom prst="rect">
            <a:avLst/>
          </a:prstGeom>
          <a:noFill/>
        </p:spPr>
        <p:txBody>
          <a:bodyPr wrap="square" rtlCol="0">
            <a:spAutoFit/>
          </a:bodyPr>
          <a:lstStyle/>
          <a:p>
            <a:r>
              <a:rPr lang="en-US" sz="3000" dirty="0">
                <a:solidFill>
                  <a:srgbClr val="EAFEFF"/>
                </a:solidFill>
                <a:latin typeface="Metropolis Thin" panose="00000500000000000000" pitchFamily="50" charset="0"/>
              </a:rPr>
              <a:t>In the Revenue Summary section, I will break down the significant charts, showcasing key performance indicators (KPIs) and trends for specific years. Additionally, I will highlight the products that generate the highest revenue.</a:t>
            </a:r>
            <a:endParaRPr lang="en-PH" sz="3000" dirty="0">
              <a:solidFill>
                <a:srgbClr val="EAFEFF"/>
              </a:solidFill>
              <a:latin typeface="Metropolis Thin" panose="00000500000000000000" pitchFamily="50" charset="0"/>
            </a:endParaRPr>
          </a:p>
        </p:txBody>
      </p:sp>
    </p:spTree>
    <p:extLst>
      <p:ext uri="{BB962C8B-B14F-4D97-AF65-F5344CB8AC3E}">
        <p14:creationId xmlns:p14="http://schemas.microsoft.com/office/powerpoint/2010/main" val="291283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Picture" title="This slide contains the following visuals: Monthly Revenue ,Net Revenue per Month ,slicer ,Gross vs Net Revenue ,Revenue by  Countries ,pivotTable ,actionButton ,actionButton ,image ,Yearly Revenue ,textbox ,slicer ,Product Category Net Revenue per Month (Millions). Please refer to the notes on this slide for details">
            <a:hlinkClick r:id="rId3"/>
            <a:extLst>
              <a:ext uri="{FF2B5EF4-FFF2-40B4-BE49-F238E27FC236}">
                <a16:creationId xmlns:a16="http://schemas.microsoft.com/office/drawing/2014/main" id="{148666B9-E4F9-4477-A8D4-8264DDF20AB3}"/>
              </a:ext>
            </a:extLst>
          </p:cNvPr>
          <p:cNvPicPr>
            <a:picLocks noChangeAspect="1"/>
          </p:cNvPicPr>
          <p:nvPr/>
        </p:nvPicPr>
        <p:blipFill rotWithShape="1">
          <a:blip r:embed="rId4"/>
          <a:srcRect l="10029" t="1635" b="68312"/>
          <a:stretch/>
        </p:blipFill>
        <p:spPr>
          <a:xfrm>
            <a:off x="1815950" y="3461130"/>
            <a:ext cx="7590276" cy="3063835"/>
          </a:xfrm>
          <a:prstGeom prst="rect">
            <a:avLst/>
          </a:prstGeom>
          <a:noFill/>
        </p:spPr>
      </p:pic>
      <p:pic>
        <p:nvPicPr>
          <p:cNvPr id="9" name="Picture 8">
            <a:extLst>
              <a:ext uri="{FF2B5EF4-FFF2-40B4-BE49-F238E27FC236}">
                <a16:creationId xmlns:a16="http://schemas.microsoft.com/office/drawing/2014/main" id="{8014AB72-0FCF-4391-BE71-A67A527E3AC2}"/>
              </a:ext>
            </a:extLst>
          </p:cNvPr>
          <p:cNvPicPr>
            <a:picLocks noChangeAspect="1"/>
          </p:cNvPicPr>
          <p:nvPr/>
        </p:nvPicPr>
        <p:blipFill>
          <a:blip r:embed="rId5"/>
          <a:stretch>
            <a:fillRect/>
          </a:stretch>
        </p:blipFill>
        <p:spPr>
          <a:xfrm>
            <a:off x="1815950" y="7394431"/>
            <a:ext cx="7566841" cy="3063835"/>
          </a:xfrm>
          <a:prstGeom prst="rect">
            <a:avLst/>
          </a:prstGeom>
        </p:spPr>
      </p:pic>
      <p:sp>
        <p:nvSpPr>
          <p:cNvPr id="13" name="TextBox 12">
            <a:extLst>
              <a:ext uri="{FF2B5EF4-FFF2-40B4-BE49-F238E27FC236}">
                <a16:creationId xmlns:a16="http://schemas.microsoft.com/office/drawing/2014/main" id="{612DA5F2-1620-402B-A039-7E5C5F439D85}"/>
              </a:ext>
            </a:extLst>
          </p:cNvPr>
          <p:cNvSpPr txBox="1"/>
          <p:nvPr/>
        </p:nvSpPr>
        <p:spPr>
          <a:xfrm>
            <a:off x="1815950" y="3120159"/>
            <a:ext cx="96532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2.1</a:t>
            </a:r>
            <a:endParaRPr lang="en-PH" sz="1400" dirty="0">
              <a:solidFill>
                <a:srgbClr val="EAFEFF"/>
              </a:solidFill>
              <a:latin typeface="Metropolis Extra Light" panose="00000500000000000000" pitchFamily="50" charset="0"/>
            </a:endParaRPr>
          </a:p>
        </p:txBody>
      </p:sp>
      <p:sp>
        <p:nvSpPr>
          <p:cNvPr id="14" name="TextBox 13">
            <a:extLst>
              <a:ext uri="{FF2B5EF4-FFF2-40B4-BE49-F238E27FC236}">
                <a16:creationId xmlns:a16="http://schemas.microsoft.com/office/drawing/2014/main" id="{83DC2843-3BA3-46BB-AAD7-59740B429CDD}"/>
              </a:ext>
            </a:extLst>
          </p:cNvPr>
          <p:cNvSpPr txBox="1"/>
          <p:nvPr/>
        </p:nvSpPr>
        <p:spPr>
          <a:xfrm>
            <a:off x="1815950" y="7053459"/>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2.2</a:t>
            </a:r>
            <a:endParaRPr lang="en-PH" sz="1400" dirty="0">
              <a:solidFill>
                <a:srgbClr val="EAFEFF"/>
              </a:solidFill>
              <a:latin typeface="Metropolis Extra Light" panose="00000500000000000000" pitchFamily="50" charset="0"/>
            </a:endParaRPr>
          </a:p>
        </p:txBody>
      </p:sp>
      <p:sp>
        <p:nvSpPr>
          <p:cNvPr id="15" name="TextBox 14">
            <a:extLst>
              <a:ext uri="{FF2B5EF4-FFF2-40B4-BE49-F238E27FC236}">
                <a16:creationId xmlns:a16="http://schemas.microsoft.com/office/drawing/2014/main" id="{DC6C4BBD-E8E5-4CFB-B773-AF8E3A72F4FD}"/>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33867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17D54BD5-6202-4D68-AAD4-636F3CF55C8D}"/>
              </a:ext>
            </a:extLst>
          </p:cNvPr>
          <p:cNvSpPr txBox="1"/>
          <p:nvPr/>
        </p:nvSpPr>
        <p:spPr>
          <a:xfrm>
            <a:off x="1743380" y="3209299"/>
            <a:ext cx="7031124" cy="7478970"/>
          </a:xfrm>
          <a:prstGeom prst="rect">
            <a:avLst/>
          </a:prstGeom>
          <a:noFill/>
        </p:spPr>
        <p:txBody>
          <a:bodyPr wrap="square" rtlCol="0">
            <a:spAutoFit/>
          </a:bodyPr>
          <a:lstStyle/>
          <a:p>
            <a:r>
              <a:rPr lang="en-US" sz="3000" dirty="0">
                <a:solidFill>
                  <a:srgbClr val="EAFEFF"/>
                </a:solidFill>
                <a:latin typeface="Metropolis Thin" panose="00000500000000000000" pitchFamily="50" charset="0"/>
              </a:rPr>
              <a:t>In Figure 2.1, we observe the overall behavior of the KPIs, with the company's revenue reaching $72.39M for the latest year and $6.02M for the latest month. Now, in Figure 2.2, when we specifically select the year 2020 and country Brazil, we can delve deeper into the revenue analysis for that country and year. Here, we find that the annual revenue for Brazil in 2020 amounts to $16.1M, with a monthly revenue of $1.27M. This focused view provides valuable insights into the revenue performance for the specified country and time period.</a:t>
            </a:r>
            <a:endParaRPr lang="en-PH" sz="3000" dirty="0">
              <a:solidFill>
                <a:srgbClr val="EAFEFF"/>
              </a:solidFill>
              <a:latin typeface="Metropolis Thin" panose="00000500000000000000" pitchFamily="50" charset="0"/>
            </a:endParaRPr>
          </a:p>
        </p:txBody>
      </p:sp>
      <p:sp>
        <p:nvSpPr>
          <p:cNvPr id="6" name="TextBox 5">
            <a:extLst>
              <a:ext uri="{FF2B5EF4-FFF2-40B4-BE49-F238E27FC236}">
                <a16:creationId xmlns:a16="http://schemas.microsoft.com/office/drawing/2014/main" id="{77609E4F-0DFF-4F0E-B000-C8AD8F75B081}"/>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421713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20159"/>
            <a:ext cx="100540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2.3</a:t>
            </a:r>
            <a:endParaRPr lang="en-PH" sz="1400" dirty="0">
              <a:solidFill>
                <a:srgbClr val="EAFEFF"/>
              </a:solidFill>
              <a:latin typeface="Metropolis Extra Light" panose="00000500000000000000" pitchFamily="50" charset="0"/>
            </a:endParaRPr>
          </a:p>
        </p:txBody>
      </p:sp>
      <p:sp>
        <p:nvSpPr>
          <p:cNvPr id="14" name="TextBox 13">
            <a:extLst>
              <a:ext uri="{FF2B5EF4-FFF2-40B4-BE49-F238E27FC236}">
                <a16:creationId xmlns:a16="http://schemas.microsoft.com/office/drawing/2014/main" id="{83DC2843-3BA3-46BB-AAD7-59740B429CDD}"/>
              </a:ext>
            </a:extLst>
          </p:cNvPr>
          <p:cNvSpPr txBox="1"/>
          <p:nvPr/>
        </p:nvSpPr>
        <p:spPr>
          <a:xfrm>
            <a:off x="1815950" y="7053459"/>
            <a:ext cx="1011815"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2.4</a:t>
            </a:r>
            <a:endParaRPr lang="en-PH" sz="1400" dirty="0">
              <a:solidFill>
                <a:srgbClr val="EAFEFF"/>
              </a:solidFill>
              <a:latin typeface="Metropolis Extra Light" panose="00000500000000000000" pitchFamily="50" charset="0"/>
            </a:endParaRPr>
          </a:p>
        </p:txBody>
      </p:sp>
      <p:pic>
        <p:nvPicPr>
          <p:cNvPr id="3" name="Picture 2">
            <a:extLst>
              <a:ext uri="{FF2B5EF4-FFF2-40B4-BE49-F238E27FC236}">
                <a16:creationId xmlns:a16="http://schemas.microsoft.com/office/drawing/2014/main" id="{57DC1C10-7519-431D-A1A5-3C50A81AC6CC}"/>
              </a:ext>
            </a:extLst>
          </p:cNvPr>
          <p:cNvPicPr>
            <a:picLocks noChangeAspect="1"/>
          </p:cNvPicPr>
          <p:nvPr/>
        </p:nvPicPr>
        <p:blipFill rotWithShape="1">
          <a:blip r:embed="rId3"/>
          <a:srcRect l="2368" b="5851"/>
          <a:stretch/>
        </p:blipFill>
        <p:spPr>
          <a:xfrm>
            <a:off x="1815950" y="3427936"/>
            <a:ext cx="7620189" cy="3129160"/>
          </a:xfrm>
          <a:prstGeom prst="rect">
            <a:avLst/>
          </a:prstGeom>
        </p:spPr>
      </p:pic>
      <p:pic>
        <p:nvPicPr>
          <p:cNvPr id="5" name="Picture 4">
            <a:extLst>
              <a:ext uri="{FF2B5EF4-FFF2-40B4-BE49-F238E27FC236}">
                <a16:creationId xmlns:a16="http://schemas.microsoft.com/office/drawing/2014/main" id="{E67F42F1-197A-4112-A70E-91B467E278A6}"/>
              </a:ext>
            </a:extLst>
          </p:cNvPr>
          <p:cNvPicPr>
            <a:picLocks noChangeAspect="1"/>
          </p:cNvPicPr>
          <p:nvPr/>
        </p:nvPicPr>
        <p:blipFill rotWithShape="1">
          <a:blip r:embed="rId4"/>
          <a:srcRect l="1700"/>
          <a:stretch/>
        </p:blipFill>
        <p:spPr>
          <a:xfrm>
            <a:off x="1834112" y="7361236"/>
            <a:ext cx="7602027" cy="3129160"/>
          </a:xfrm>
          <a:prstGeom prst="rect">
            <a:avLst/>
          </a:prstGeom>
        </p:spPr>
      </p:pic>
      <p:sp>
        <p:nvSpPr>
          <p:cNvPr id="6" name="Oval 5">
            <a:extLst>
              <a:ext uri="{FF2B5EF4-FFF2-40B4-BE49-F238E27FC236}">
                <a16:creationId xmlns:a16="http://schemas.microsoft.com/office/drawing/2014/main" id="{BF8A7ED3-0E8C-4D27-A62E-03AD73829068}"/>
              </a:ext>
            </a:extLst>
          </p:cNvPr>
          <p:cNvSpPr/>
          <p:nvPr/>
        </p:nvSpPr>
        <p:spPr>
          <a:xfrm>
            <a:off x="2537618" y="593090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Oval 14">
            <a:extLst>
              <a:ext uri="{FF2B5EF4-FFF2-40B4-BE49-F238E27FC236}">
                <a16:creationId xmlns:a16="http://schemas.microsoft.com/office/drawing/2014/main" id="{1644CD07-517D-4E54-8D31-4B792469F14D}"/>
              </a:ext>
            </a:extLst>
          </p:cNvPr>
          <p:cNvSpPr/>
          <p:nvPr/>
        </p:nvSpPr>
        <p:spPr>
          <a:xfrm>
            <a:off x="7644031" y="571500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A5C304E7-A447-4F5E-A58C-8C9AF6E3B534}"/>
              </a:ext>
            </a:extLst>
          </p:cNvPr>
          <p:cNvSpPr/>
          <p:nvPr/>
        </p:nvSpPr>
        <p:spPr>
          <a:xfrm>
            <a:off x="8215531" y="555625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Oval 20">
            <a:extLst>
              <a:ext uri="{FF2B5EF4-FFF2-40B4-BE49-F238E27FC236}">
                <a16:creationId xmlns:a16="http://schemas.microsoft.com/office/drawing/2014/main" id="{B43DBAC1-46D0-483D-ABB1-A8DD8121FFB1}"/>
              </a:ext>
            </a:extLst>
          </p:cNvPr>
          <p:cNvSpPr/>
          <p:nvPr/>
        </p:nvSpPr>
        <p:spPr>
          <a:xfrm>
            <a:off x="2049938" y="939038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Oval 25">
            <a:extLst>
              <a:ext uri="{FF2B5EF4-FFF2-40B4-BE49-F238E27FC236}">
                <a16:creationId xmlns:a16="http://schemas.microsoft.com/office/drawing/2014/main" id="{AA389579-FD21-4F72-9E67-C41A03726C40}"/>
              </a:ext>
            </a:extLst>
          </p:cNvPr>
          <p:cNvSpPr/>
          <p:nvPr/>
        </p:nvSpPr>
        <p:spPr>
          <a:xfrm>
            <a:off x="2617024" y="9736429"/>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1078DCA9-A6AD-416E-B7CA-47C22F6A7787}"/>
              </a:ext>
            </a:extLst>
          </p:cNvPr>
          <p:cNvSpPr/>
          <p:nvPr/>
        </p:nvSpPr>
        <p:spPr>
          <a:xfrm>
            <a:off x="3184110" y="939038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Oval 27">
            <a:extLst>
              <a:ext uri="{FF2B5EF4-FFF2-40B4-BE49-F238E27FC236}">
                <a16:creationId xmlns:a16="http://schemas.microsoft.com/office/drawing/2014/main" id="{DCCA0FB8-B235-40EB-ACCF-6D76984D9B68}"/>
              </a:ext>
            </a:extLst>
          </p:cNvPr>
          <p:cNvSpPr/>
          <p:nvPr/>
        </p:nvSpPr>
        <p:spPr>
          <a:xfrm>
            <a:off x="4282891" y="9770058"/>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Oval 28">
            <a:extLst>
              <a:ext uri="{FF2B5EF4-FFF2-40B4-BE49-F238E27FC236}">
                <a16:creationId xmlns:a16="http://schemas.microsoft.com/office/drawing/2014/main" id="{00DD5971-00B5-437B-8A35-37A03CC458FC}"/>
              </a:ext>
            </a:extLst>
          </p:cNvPr>
          <p:cNvSpPr/>
          <p:nvPr/>
        </p:nvSpPr>
        <p:spPr>
          <a:xfrm>
            <a:off x="4831082" y="9623981"/>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Oval 29">
            <a:extLst>
              <a:ext uri="{FF2B5EF4-FFF2-40B4-BE49-F238E27FC236}">
                <a16:creationId xmlns:a16="http://schemas.microsoft.com/office/drawing/2014/main" id="{88C2D979-646A-4731-B5C9-558FDC57203C}"/>
              </a:ext>
            </a:extLst>
          </p:cNvPr>
          <p:cNvSpPr/>
          <p:nvPr/>
        </p:nvSpPr>
        <p:spPr>
          <a:xfrm>
            <a:off x="7610359" y="946203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Oval 30">
            <a:extLst>
              <a:ext uri="{FF2B5EF4-FFF2-40B4-BE49-F238E27FC236}">
                <a16:creationId xmlns:a16="http://schemas.microsoft.com/office/drawing/2014/main" id="{A67C5D35-8E17-4F43-BC8D-8B23A69BB5DA}"/>
              </a:ext>
            </a:extLst>
          </p:cNvPr>
          <p:cNvSpPr/>
          <p:nvPr/>
        </p:nvSpPr>
        <p:spPr>
          <a:xfrm>
            <a:off x="8177431" y="982832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C0A177AB-6B36-4E64-A66E-D23850A332F7}"/>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633314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D5B57-4CF7-4571-824E-C3637771EA2E}"/>
              </a:ext>
            </a:extLst>
          </p:cNvPr>
          <p:cNvPicPr>
            <a:picLocks noChangeAspect="1"/>
          </p:cNvPicPr>
          <p:nvPr/>
        </p:nvPicPr>
        <p:blipFill rotWithShape="1">
          <a:blip r:embed="rId2"/>
          <a:srcRect l="1980"/>
          <a:stretch/>
        </p:blipFill>
        <p:spPr>
          <a:xfrm>
            <a:off x="1815950" y="3369510"/>
            <a:ext cx="7620189" cy="3129160"/>
          </a:xfrm>
          <a:prstGeom prst="rect">
            <a:avLst/>
          </a:prstGeom>
        </p:spPr>
      </p:pic>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3"/>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050885"/>
            <a:ext cx="101021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2.5</a:t>
            </a:r>
            <a:endParaRPr lang="en-PH" sz="1400" dirty="0">
              <a:solidFill>
                <a:srgbClr val="EAFEFF"/>
              </a:solidFill>
              <a:latin typeface="Metropolis Extra Light" panose="00000500000000000000" pitchFamily="50" charset="0"/>
            </a:endParaRPr>
          </a:p>
        </p:txBody>
      </p:sp>
      <p:sp>
        <p:nvSpPr>
          <p:cNvPr id="6" name="Oval 5">
            <a:extLst>
              <a:ext uri="{FF2B5EF4-FFF2-40B4-BE49-F238E27FC236}">
                <a16:creationId xmlns:a16="http://schemas.microsoft.com/office/drawing/2014/main" id="{BF8A7ED3-0E8C-4D27-A62E-03AD73829068}"/>
              </a:ext>
            </a:extLst>
          </p:cNvPr>
          <p:cNvSpPr/>
          <p:nvPr/>
        </p:nvSpPr>
        <p:spPr>
          <a:xfrm>
            <a:off x="2610612" y="591566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Oval 14">
            <a:extLst>
              <a:ext uri="{FF2B5EF4-FFF2-40B4-BE49-F238E27FC236}">
                <a16:creationId xmlns:a16="http://schemas.microsoft.com/office/drawing/2014/main" id="{1644CD07-517D-4E54-8D31-4B792469F14D}"/>
              </a:ext>
            </a:extLst>
          </p:cNvPr>
          <p:cNvSpPr/>
          <p:nvPr/>
        </p:nvSpPr>
        <p:spPr>
          <a:xfrm>
            <a:off x="4886100" y="5763935"/>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A5C304E7-A447-4F5E-A58C-8C9AF6E3B534}"/>
              </a:ext>
            </a:extLst>
          </p:cNvPr>
          <p:cNvSpPr/>
          <p:nvPr/>
        </p:nvSpPr>
        <p:spPr>
          <a:xfrm>
            <a:off x="6590088" y="5684599"/>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Oval 21">
            <a:extLst>
              <a:ext uri="{FF2B5EF4-FFF2-40B4-BE49-F238E27FC236}">
                <a16:creationId xmlns:a16="http://schemas.microsoft.com/office/drawing/2014/main" id="{2B4AD4E3-48B3-4F5C-83E7-775600E688A2}"/>
              </a:ext>
            </a:extLst>
          </p:cNvPr>
          <p:cNvSpPr/>
          <p:nvPr/>
        </p:nvSpPr>
        <p:spPr>
          <a:xfrm>
            <a:off x="3182112" y="5556250"/>
            <a:ext cx="421482" cy="421482"/>
          </a:xfrm>
          <a:prstGeom prst="ellipse">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794177D2-7A1A-4C79-9636-D14CF8E0DB1A}"/>
              </a:ext>
            </a:extLst>
          </p:cNvPr>
          <p:cNvSpPr txBox="1"/>
          <p:nvPr/>
        </p:nvSpPr>
        <p:spPr>
          <a:xfrm>
            <a:off x="1844829" y="6587430"/>
            <a:ext cx="7031124" cy="3785652"/>
          </a:xfrm>
          <a:prstGeom prst="rect">
            <a:avLst/>
          </a:prstGeom>
          <a:noFill/>
        </p:spPr>
        <p:txBody>
          <a:bodyPr wrap="square" rtlCol="0">
            <a:spAutoFit/>
          </a:bodyPr>
          <a:lstStyle/>
          <a:p>
            <a:r>
              <a:rPr lang="en-US" sz="2400" dirty="0">
                <a:solidFill>
                  <a:srgbClr val="EAFEFF"/>
                </a:solidFill>
                <a:latin typeface="Metropolis Thin" panose="00000500000000000000" pitchFamily="50" charset="0"/>
              </a:rPr>
              <a:t>In Figures 2.3, 2.4, and 2.5, we observe the company's revenue trends, with 2020 being the best-performing year and 2021 being the worst. Notably, the company's revenue dipped under $6M on seven occasions during 2021, compared to four times in 2022 and only three times in 2020. These visuals highlight the fluctuations in revenue over the years, providing valuable insights into the company's financial performance across different periods.</a:t>
            </a:r>
            <a:endParaRPr lang="en-PH" sz="2400" dirty="0">
              <a:solidFill>
                <a:srgbClr val="EAFEFF"/>
              </a:solidFill>
              <a:latin typeface="Metropolis Thin" panose="00000500000000000000" pitchFamily="50" charset="0"/>
            </a:endParaRPr>
          </a:p>
        </p:txBody>
      </p:sp>
      <p:sp>
        <p:nvSpPr>
          <p:cNvPr id="24" name="TextBox 23">
            <a:extLst>
              <a:ext uri="{FF2B5EF4-FFF2-40B4-BE49-F238E27FC236}">
                <a16:creationId xmlns:a16="http://schemas.microsoft.com/office/drawing/2014/main" id="{4C35F00C-575E-475A-A2F0-6FC180AB47C8}"/>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231797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823B4D44-628B-4D4C-BD70-9376D1479FEA}"/>
              </a:ext>
            </a:extLst>
          </p:cNvPr>
          <p:cNvSpPr txBox="1"/>
          <p:nvPr/>
        </p:nvSpPr>
        <p:spPr>
          <a:xfrm>
            <a:off x="3664585" y="4564742"/>
            <a:ext cx="3483646" cy="523220"/>
          </a:xfrm>
          <a:prstGeom prst="rect">
            <a:avLst/>
          </a:prstGeom>
          <a:noFill/>
        </p:spPr>
        <p:txBody>
          <a:bodyPr wrap="none" rtlCol="0">
            <a:spAutoFit/>
          </a:bodyPr>
          <a:lstStyle/>
          <a:p>
            <a:r>
              <a:rPr lang="en-US" sz="2800" dirty="0">
                <a:solidFill>
                  <a:srgbClr val="EAFEFF"/>
                </a:solidFill>
                <a:latin typeface="Metropolis Light" panose="00000500000000000000" pitchFamily="50" charset="0"/>
              </a:rPr>
              <a:t>Problem Statement</a:t>
            </a:r>
            <a:endParaRPr lang="en-PH" sz="2800" dirty="0">
              <a:solidFill>
                <a:srgbClr val="EAFEFF"/>
              </a:solidFill>
              <a:latin typeface="Metropolis Light" panose="00000500000000000000" pitchFamily="50" charset="0"/>
            </a:endParaRPr>
          </a:p>
        </p:txBody>
      </p:sp>
      <p:sp>
        <p:nvSpPr>
          <p:cNvPr id="16" name="TextBox 15">
            <a:extLst>
              <a:ext uri="{FF2B5EF4-FFF2-40B4-BE49-F238E27FC236}">
                <a16:creationId xmlns:a16="http://schemas.microsoft.com/office/drawing/2014/main" id="{DA14C67E-7FF7-4077-9CCD-FE419CB48BEC}"/>
              </a:ext>
            </a:extLst>
          </p:cNvPr>
          <p:cNvSpPr txBox="1"/>
          <p:nvPr/>
        </p:nvSpPr>
        <p:spPr>
          <a:xfrm>
            <a:off x="3664585" y="5453390"/>
            <a:ext cx="3478837" cy="523220"/>
          </a:xfrm>
          <a:prstGeom prst="rect">
            <a:avLst/>
          </a:prstGeom>
          <a:noFill/>
        </p:spPr>
        <p:txBody>
          <a:bodyPr wrap="none" rtlCol="0">
            <a:spAutoFit/>
          </a:bodyPr>
          <a:lstStyle/>
          <a:p>
            <a:r>
              <a:rPr lang="en-US" sz="2800" dirty="0">
                <a:solidFill>
                  <a:srgbClr val="EAFEFF"/>
                </a:solidFill>
                <a:latin typeface="Metropolis Light" panose="00000500000000000000" pitchFamily="50" charset="0"/>
              </a:rPr>
              <a:t>Research Objective</a:t>
            </a:r>
            <a:endParaRPr lang="en-PH" sz="2800" dirty="0">
              <a:solidFill>
                <a:srgbClr val="EAFEFF"/>
              </a:solidFill>
              <a:latin typeface="Metropolis Light" panose="00000500000000000000" pitchFamily="50" charset="0"/>
            </a:endParaRPr>
          </a:p>
        </p:txBody>
      </p:sp>
      <p:sp>
        <p:nvSpPr>
          <p:cNvPr id="17" name="TextBox 16">
            <a:extLst>
              <a:ext uri="{FF2B5EF4-FFF2-40B4-BE49-F238E27FC236}">
                <a16:creationId xmlns:a16="http://schemas.microsoft.com/office/drawing/2014/main" id="{736D5DE5-1F1F-4DB2-AF9F-59477C309D7B}"/>
              </a:ext>
            </a:extLst>
          </p:cNvPr>
          <p:cNvSpPr txBox="1"/>
          <p:nvPr/>
        </p:nvSpPr>
        <p:spPr>
          <a:xfrm>
            <a:off x="3664585" y="6395889"/>
            <a:ext cx="3086101" cy="523220"/>
          </a:xfrm>
          <a:prstGeom prst="rect">
            <a:avLst/>
          </a:prstGeom>
          <a:noFill/>
        </p:spPr>
        <p:txBody>
          <a:bodyPr wrap="none" rtlCol="0">
            <a:spAutoFit/>
          </a:bodyPr>
          <a:lstStyle/>
          <a:p>
            <a:r>
              <a:rPr lang="en-US" sz="2800" dirty="0">
                <a:solidFill>
                  <a:srgbClr val="EAFEFF"/>
                </a:solidFill>
                <a:latin typeface="Metropolis Light" panose="00000500000000000000" pitchFamily="50" charset="0"/>
              </a:rPr>
              <a:t>Data Preparation</a:t>
            </a:r>
            <a:endParaRPr lang="en-PH" sz="2800" dirty="0">
              <a:solidFill>
                <a:srgbClr val="EAFEFF"/>
              </a:solidFill>
              <a:latin typeface="Metropolis Light" panose="00000500000000000000" pitchFamily="50" charset="0"/>
            </a:endParaRPr>
          </a:p>
        </p:txBody>
      </p:sp>
      <p:sp>
        <p:nvSpPr>
          <p:cNvPr id="18" name="TextBox 17">
            <a:extLst>
              <a:ext uri="{FF2B5EF4-FFF2-40B4-BE49-F238E27FC236}">
                <a16:creationId xmlns:a16="http://schemas.microsoft.com/office/drawing/2014/main" id="{A9C963E3-FA97-437C-B719-EE91104E592B}"/>
              </a:ext>
            </a:extLst>
          </p:cNvPr>
          <p:cNvSpPr txBox="1"/>
          <p:nvPr/>
        </p:nvSpPr>
        <p:spPr>
          <a:xfrm>
            <a:off x="3664585" y="7282340"/>
            <a:ext cx="1348446" cy="523220"/>
          </a:xfrm>
          <a:prstGeom prst="rect">
            <a:avLst/>
          </a:prstGeom>
          <a:noFill/>
        </p:spPr>
        <p:txBody>
          <a:bodyPr wrap="none" rtlCol="0">
            <a:spAutoFit/>
          </a:bodyPr>
          <a:lstStyle/>
          <a:p>
            <a:r>
              <a:rPr lang="en-US" sz="2800" dirty="0">
                <a:solidFill>
                  <a:srgbClr val="EAFEFF"/>
                </a:solidFill>
                <a:latin typeface="Metropolis Light" panose="00000500000000000000" pitchFamily="50" charset="0"/>
              </a:rPr>
              <a:t>Report</a:t>
            </a:r>
            <a:endParaRPr lang="en-PH" sz="2800" dirty="0">
              <a:solidFill>
                <a:srgbClr val="EAFEFF"/>
              </a:solidFill>
              <a:latin typeface="Metropolis Light" panose="00000500000000000000" pitchFamily="50" charset="0"/>
            </a:endParaRPr>
          </a:p>
        </p:txBody>
      </p:sp>
      <p:sp>
        <p:nvSpPr>
          <p:cNvPr id="19" name="TextBox 18">
            <a:extLst>
              <a:ext uri="{FF2B5EF4-FFF2-40B4-BE49-F238E27FC236}">
                <a16:creationId xmlns:a16="http://schemas.microsoft.com/office/drawing/2014/main" id="{535B78ED-2971-4148-A70F-DEE599779A01}"/>
              </a:ext>
            </a:extLst>
          </p:cNvPr>
          <p:cNvSpPr txBox="1"/>
          <p:nvPr/>
        </p:nvSpPr>
        <p:spPr>
          <a:xfrm>
            <a:off x="3664585" y="8168791"/>
            <a:ext cx="2202847" cy="523220"/>
          </a:xfrm>
          <a:prstGeom prst="rect">
            <a:avLst/>
          </a:prstGeom>
          <a:noFill/>
        </p:spPr>
        <p:txBody>
          <a:bodyPr wrap="none" rtlCol="0">
            <a:spAutoFit/>
          </a:bodyPr>
          <a:lstStyle/>
          <a:p>
            <a:r>
              <a:rPr lang="en-US" sz="2800" dirty="0">
                <a:solidFill>
                  <a:srgbClr val="EAFEFF"/>
                </a:solidFill>
                <a:latin typeface="Metropolis Light" panose="00000500000000000000" pitchFamily="50" charset="0"/>
              </a:rPr>
              <a:t>Conclusions</a:t>
            </a:r>
            <a:endParaRPr lang="en-PH" sz="2800" dirty="0">
              <a:solidFill>
                <a:srgbClr val="EAFEFF"/>
              </a:solidFill>
              <a:latin typeface="Metropolis Light" panose="00000500000000000000" pitchFamily="50" charset="0"/>
            </a:endParaRPr>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796440"/>
            <a:ext cx="3841116" cy="1015663"/>
          </a:xfrm>
          <a:prstGeom prst="rect">
            <a:avLst/>
          </a:prstGeom>
          <a:noFill/>
        </p:spPr>
        <p:txBody>
          <a:bodyPr wrap="none" rtlCol="0">
            <a:spAutoFit/>
          </a:bodyPr>
          <a:lstStyle/>
          <a:p>
            <a:r>
              <a:rPr lang="en-US" sz="6000" dirty="0">
                <a:solidFill>
                  <a:srgbClr val="EAFEFF"/>
                </a:solidFill>
                <a:latin typeface="Metropolis Medium" panose="00000600000000000000" pitchFamily="50" charset="0"/>
              </a:rPr>
              <a:t>GENERAL</a:t>
            </a:r>
            <a:endParaRPr lang="en-PH" sz="6000" dirty="0">
              <a:solidFill>
                <a:srgbClr val="EAFEFF"/>
              </a:solidFill>
              <a:latin typeface="Metropolis Medium" panose="00000600000000000000" pitchFamily="50" charset="0"/>
            </a:endParaRPr>
          </a:p>
        </p:txBody>
      </p:sp>
      <p:sp>
        <p:nvSpPr>
          <p:cNvPr id="21" name="TextBox 20">
            <a:extLst>
              <a:ext uri="{FF2B5EF4-FFF2-40B4-BE49-F238E27FC236}">
                <a16:creationId xmlns:a16="http://schemas.microsoft.com/office/drawing/2014/main" id="{4DFC41AF-F673-4350-B1D0-BDA907727065}"/>
              </a:ext>
            </a:extLst>
          </p:cNvPr>
          <p:cNvSpPr txBox="1"/>
          <p:nvPr/>
        </p:nvSpPr>
        <p:spPr>
          <a:xfrm>
            <a:off x="3664585" y="2807228"/>
            <a:ext cx="3781805" cy="1015663"/>
          </a:xfrm>
          <a:prstGeom prst="rect">
            <a:avLst/>
          </a:prstGeom>
          <a:noFill/>
        </p:spPr>
        <p:txBody>
          <a:bodyPr wrap="none" rtlCol="0">
            <a:spAutoFit/>
          </a:bodyPr>
          <a:lstStyle/>
          <a:p>
            <a:r>
              <a:rPr lang="en-US" sz="6000" dirty="0">
                <a:solidFill>
                  <a:srgbClr val="EAFEFF"/>
                </a:solidFill>
                <a:latin typeface="Metropolis Medium" panose="00000600000000000000" pitchFamily="50" charset="0"/>
              </a:rPr>
              <a:t>PROCESS</a:t>
            </a:r>
            <a:endParaRPr lang="en-PH" sz="60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2453090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050885"/>
            <a:ext cx="1011815"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2.6</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7581900"/>
            <a:ext cx="7031124" cy="3647152"/>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Figure 2.6 presents the summary of revenue for product categories and countries. Notably, Furniture and Home emerges as the top-performing category in terms of net revenue, generating $69.04M. As for countries, Chile stands out as the country with the highest net revenue, reaching $6.88M, as of the latest date. This visualization offers a comprehensive view of the revenue distribution across different product categories and countries, allowing us to identify top-performing segments for further analysis and business strategies.</a:t>
            </a:r>
            <a:endParaRPr lang="en-PH" sz="2100" dirty="0">
              <a:solidFill>
                <a:srgbClr val="EAFEFF"/>
              </a:solidFill>
              <a:latin typeface="Metropolis Thin" panose="00000500000000000000" pitchFamily="50" charset="0"/>
            </a:endParaRPr>
          </a:p>
        </p:txBody>
      </p:sp>
      <p:pic>
        <p:nvPicPr>
          <p:cNvPr id="3" name="Picture 2">
            <a:extLst>
              <a:ext uri="{FF2B5EF4-FFF2-40B4-BE49-F238E27FC236}">
                <a16:creationId xmlns:a16="http://schemas.microsoft.com/office/drawing/2014/main" id="{513B888E-754A-4201-B9C6-9BE3E67DF1A8}"/>
              </a:ext>
            </a:extLst>
          </p:cNvPr>
          <p:cNvPicPr>
            <a:picLocks noChangeAspect="1"/>
          </p:cNvPicPr>
          <p:nvPr/>
        </p:nvPicPr>
        <p:blipFill rotWithShape="1">
          <a:blip r:embed="rId3"/>
          <a:srcRect t="2728" b="4536"/>
          <a:stretch/>
        </p:blipFill>
        <p:spPr>
          <a:xfrm>
            <a:off x="1815950" y="3313457"/>
            <a:ext cx="7431641" cy="4268443"/>
          </a:xfrm>
          <a:prstGeom prst="rect">
            <a:avLst/>
          </a:prstGeom>
        </p:spPr>
      </p:pic>
      <p:sp>
        <p:nvSpPr>
          <p:cNvPr id="14" name="TextBox 13">
            <a:extLst>
              <a:ext uri="{FF2B5EF4-FFF2-40B4-BE49-F238E27FC236}">
                <a16:creationId xmlns:a16="http://schemas.microsoft.com/office/drawing/2014/main" id="{9ECB5DE6-CEA8-44F8-B56A-AE9AC29A8E90}"/>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196669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050885"/>
            <a:ext cx="101021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2.7</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796346"/>
            <a:ext cx="7031124" cy="3647152"/>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Figure 2.7 displays the revenue trend for each product category in each month. Notably, the products under Furniture and Home category show a strong performance, reaching a year-end revenue of $4.1M. In contrast, the revenue generated by the apparel and footwear category is the lowest at $0.3M. This visualization provides valuable insights into the varying revenue trends across different product categories, allowing us to identify the top and lowest performing segments for further analysis and strategic decision-making.</a:t>
            </a:r>
            <a:endParaRPr lang="en-PH" sz="2100" dirty="0">
              <a:solidFill>
                <a:srgbClr val="EAFEFF"/>
              </a:solidFill>
              <a:latin typeface="Metropolis Thin" panose="00000500000000000000" pitchFamily="50" charset="0"/>
            </a:endParaRPr>
          </a:p>
        </p:txBody>
      </p:sp>
      <p:pic>
        <p:nvPicPr>
          <p:cNvPr id="6" name="Picture 5">
            <a:extLst>
              <a:ext uri="{FF2B5EF4-FFF2-40B4-BE49-F238E27FC236}">
                <a16:creationId xmlns:a16="http://schemas.microsoft.com/office/drawing/2014/main" id="{FB1296DA-6F57-4408-8BE8-5B6F0D2005CD}"/>
              </a:ext>
            </a:extLst>
          </p:cNvPr>
          <p:cNvPicPr>
            <a:picLocks noChangeAspect="1"/>
          </p:cNvPicPr>
          <p:nvPr/>
        </p:nvPicPr>
        <p:blipFill>
          <a:blip r:embed="rId3"/>
          <a:stretch>
            <a:fillRect/>
          </a:stretch>
        </p:blipFill>
        <p:spPr>
          <a:xfrm>
            <a:off x="1845260" y="3350210"/>
            <a:ext cx="7679740" cy="2407191"/>
          </a:xfrm>
          <a:prstGeom prst="rect">
            <a:avLst/>
          </a:prstGeom>
        </p:spPr>
      </p:pic>
      <p:sp>
        <p:nvSpPr>
          <p:cNvPr id="14" name="TextBox 13">
            <a:extLst>
              <a:ext uri="{FF2B5EF4-FFF2-40B4-BE49-F238E27FC236}">
                <a16:creationId xmlns:a16="http://schemas.microsoft.com/office/drawing/2014/main" id="{6C5CBC92-910B-439C-B3A7-8BF0491A02B8}"/>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Revenue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26461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2177199"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Report</a:t>
            </a:r>
            <a:endParaRPr lang="en-PH" sz="4800" dirty="0">
              <a:solidFill>
                <a:srgbClr val="EAFEFF"/>
              </a:solidFill>
              <a:latin typeface="Metropolis Light" panose="00000500000000000000" pitchFamily="50" charset="0"/>
            </a:endParaRPr>
          </a:p>
        </p:txBody>
      </p:sp>
      <p:sp>
        <p:nvSpPr>
          <p:cNvPr id="6" name="TextBox 5">
            <a:extLst>
              <a:ext uri="{FF2B5EF4-FFF2-40B4-BE49-F238E27FC236}">
                <a16:creationId xmlns:a16="http://schemas.microsoft.com/office/drawing/2014/main" id="{A7EE6297-8B85-40C9-825F-72658048B33D}"/>
              </a:ext>
            </a:extLst>
          </p:cNvPr>
          <p:cNvSpPr txBox="1"/>
          <p:nvPr/>
        </p:nvSpPr>
        <p:spPr>
          <a:xfrm>
            <a:off x="3664585" y="5036409"/>
            <a:ext cx="3191899" cy="2308324"/>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p>
          <a:p>
            <a:r>
              <a:rPr lang="en-US" sz="4800" dirty="0">
                <a:solidFill>
                  <a:srgbClr val="EAFEFF"/>
                </a:solidFill>
                <a:latin typeface="Metropolis Light" panose="00000500000000000000" pitchFamily="50" charset="0"/>
              </a:rPr>
              <a:t>Overview</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1692887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title="This slide contains the following visuals: actionButton ,Propotion of Customers per Country ,Customer Income Bracket ,textbox ,Customer Spending Behavior Over the Years ,Customer Orders per Day ,slicer ,slicer ,card ,card ,actionButton ,actionButton ,image ,Net Revenue from Customer Spending Behavior. Please refer to the notes on this slide for details">
            <a:hlinkClick r:id="rId2"/>
            <a:extLst>
              <a:ext uri="{FF2B5EF4-FFF2-40B4-BE49-F238E27FC236}">
                <a16:creationId xmlns:a16="http://schemas.microsoft.com/office/drawing/2014/main" id="{B373CF6E-496D-4894-BB3C-AD93468A2AE0}"/>
              </a:ext>
            </a:extLst>
          </p:cNvPr>
          <p:cNvPicPr>
            <a:picLocks noChangeAspect="1"/>
          </p:cNvPicPr>
          <p:nvPr/>
        </p:nvPicPr>
        <p:blipFill rotWithShape="1">
          <a:blip r:embed="rId3"/>
          <a:srcRect b="1085"/>
          <a:stretch/>
        </p:blipFill>
        <p:spPr>
          <a:xfrm>
            <a:off x="0" y="1"/>
            <a:ext cx="9525000" cy="11385176"/>
          </a:xfrm>
          <a:prstGeom prst="rect">
            <a:avLst/>
          </a:prstGeom>
          <a:noFill/>
        </p:spPr>
      </p:pic>
    </p:spTree>
    <p:extLst>
      <p:ext uri="{BB962C8B-B14F-4D97-AF65-F5344CB8AC3E}">
        <p14:creationId xmlns:p14="http://schemas.microsoft.com/office/powerpoint/2010/main" val="308152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17D54BD5-6202-4D68-AAD4-636F3CF55C8D}"/>
              </a:ext>
            </a:extLst>
          </p:cNvPr>
          <p:cNvSpPr txBox="1"/>
          <p:nvPr/>
        </p:nvSpPr>
        <p:spPr>
          <a:xfrm>
            <a:off x="1956681" y="3489153"/>
            <a:ext cx="7031124" cy="5632311"/>
          </a:xfrm>
          <a:prstGeom prst="rect">
            <a:avLst/>
          </a:prstGeom>
          <a:noFill/>
        </p:spPr>
        <p:txBody>
          <a:bodyPr wrap="square" rtlCol="0">
            <a:spAutoFit/>
          </a:bodyPr>
          <a:lstStyle/>
          <a:p>
            <a:r>
              <a:rPr lang="en-US" sz="3000" dirty="0">
                <a:solidFill>
                  <a:srgbClr val="EAFEFF"/>
                </a:solidFill>
                <a:latin typeface="Metropolis Thin" panose="00000500000000000000" pitchFamily="50" charset="0"/>
              </a:rPr>
              <a:t>In the Customer Summary section, I will delve into the charts pertaining to customer analysis. These graphs offer valuable insights that help us understand customer segmentation based on their income and spending behavior. By examining these visuals, we gain a deeper understanding of our customer base, allowing us to make informed decisions and tailor our strategies to cater to different customer segments effectively.</a:t>
            </a:r>
            <a:endParaRPr lang="en-PH" sz="3000" dirty="0">
              <a:solidFill>
                <a:srgbClr val="EAFEFF"/>
              </a:solidFill>
              <a:latin typeface="Metropolis Thin" panose="00000500000000000000" pitchFamily="50" charset="0"/>
            </a:endParaRPr>
          </a:p>
        </p:txBody>
      </p:sp>
      <p:sp>
        <p:nvSpPr>
          <p:cNvPr id="6" name="TextBox 5">
            <a:extLst>
              <a:ext uri="{FF2B5EF4-FFF2-40B4-BE49-F238E27FC236}">
                <a16:creationId xmlns:a16="http://schemas.microsoft.com/office/drawing/2014/main" id="{713F80E9-361C-492A-B3F5-7E14A02AE3BB}"/>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891148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050885"/>
            <a:ext cx="96212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3.1</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6446217"/>
            <a:ext cx="7031124" cy="4293483"/>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Figure 3.1 presents the geographical distribution of our customers, where we can observe that the majority, 27.97%, are from Colombia, while Mexico accounts for the smallest proportion at 23.18%. Additionally, the chart showcases the segmentation of customers based on their income. Surprisingly, the majority of our customers belong to the high-income bracket, comprising 37.26%, while the medium-income bracket represents the smallest share at 30.77%. This visual analysis provides valuable insights into our customer demographics, enabling us to target and tailor our services more effectively to different income groups and geographic regions.</a:t>
            </a:r>
            <a:endParaRPr lang="en-PH" sz="2100" dirty="0">
              <a:solidFill>
                <a:srgbClr val="EAFEFF"/>
              </a:solidFill>
              <a:latin typeface="Metropolis Thin" panose="00000500000000000000" pitchFamily="50" charset="0"/>
            </a:endParaRPr>
          </a:p>
        </p:txBody>
      </p:sp>
      <p:pic>
        <p:nvPicPr>
          <p:cNvPr id="3" name="Picture 2">
            <a:extLst>
              <a:ext uri="{FF2B5EF4-FFF2-40B4-BE49-F238E27FC236}">
                <a16:creationId xmlns:a16="http://schemas.microsoft.com/office/drawing/2014/main" id="{E5985526-2CCF-4DC0-9115-037D108B1168}"/>
              </a:ext>
            </a:extLst>
          </p:cNvPr>
          <p:cNvPicPr>
            <a:picLocks noChangeAspect="1"/>
          </p:cNvPicPr>
          <p:nvPr/>
        </p:nvPicPr>
        <p:blipFill>
          <a:blip r:embed="rId3"/>
          <a:stretch>
            <a:fillRect/>
          </a:stretch>
        </p:blipFill>
        <p:spPr>
          <a:xfrm>
            <a:off x="1875821" y="3395332"/>
            <a:ext cx="6693244" cy="2980644"/>
          </a:xfrm>
          <a:prstGeom prst="rect">
            <a:avLst/>
          </a:prstGeom>
        </p:spPr>
      </p:pic>
      <p:sp>
        <p:nvSpPr>
          <p:cNvPr id="10" name="TextBox 9">
            <a:extLst>
              <a:ext uri="{FF2B5EF4-FFF2-40B4-BE49-F238E27FC236}">
                <a16:creationId xmlns:a16="http://schemas.microsoft.com/office/drawing/2014/main" id="{0BC74661-7CC7-432E-8485-7E82DAE3856A}"/>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124279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540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3.2</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541239"/>
            <a:ext cx="7031124" cy="4616648"/>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In Figure 3.2, I have segmented the customers based on their income and spending habits. To represent their money spent, I used the Gross Revenue minus the Discount Price, and in the subsequent section, I will delve into further insights on this aspect. Additionally, on the right side of the chart, I highlight the customers who spent the most money and those who made the most purchases. These findings present an opportunity for the company to strategize ways to reward these valuable customers and attract others to aim for similar rewards. By analyzing the spending behavior and identifying top-performing customers, we can optimize our marketing and loyalty programs to enhance customer satisfaction and drive business growth.</a:t>
            </a:r>
            <a:endParaRPr lang="en-PH" sz="2100" dirty="0">
              <a:solidFill>
                <a:srgbClr val="EAFEFF"/>
              </a:solidFill>
              <a:latin typeface="Metropolis Thin" panose="00000500000000000000" pitchFamily="50" charset="0"/>
            </a:endParaRPr>
          </a:p>
        </p:txBody>
      </p:sp>
      <p:pic>
        <p:nvPicPr>
          <p:cNvPr id="4" name="Picture 3">
            <a:extLst>
              <a:ext uri="{FF2B5EF4-FFF2-40B4-BE49-F238E27FC236}">
                <a16:creationId xmlns:a16="http://schemas.microsoft.com/office/drawing/2014/main" id="{EB8DA15A-FCD2-40B6-9A86-94CD3BF6E63C}"/>
              </a:ext>
            </a:extLst>
          </p:cNvPr>
          <p:cNvPicPr>
            <a:picLocks noChangeAspect="1"/>
          </p:cNvPicPr>
          <p:nvPr/>
        </p:nvPicPr>
        <p:blipFill>
          <a:blip r:embed="rId3"/>
          <a:stretch>
            <a:fillRect/>
          </a:stretch>
        </p:blipFill>
        <p:spPr>
          <a:xfrm>
            <a:off x="1815950" y="3579067"/>
            <a:ext cx="7669727" cy="1943122"/>
          </a:xfrm>
          <a:prstGeom prst="rect">
            <a:avLst/>
          </a:prstGeom>
        </p:spPr>
      </p:pic>
      <p:sp>
        <p:nvSpPr>
          <p:cNvPr id="10" name="TextBox 9">
            <a:extLst>
              <a:ext uri="{FF2B5EF4-FFF2-40B4-BE49-F238E27FC236}">
                <a16:creationId xmlns:a16="http://schemas.microsoft.com/office/drawing/2014/main" id="{B4560012-D419-4029-A7BF-EDF753A312AA}"/>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222856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2197"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3.3</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733586"/>
            <a:ext cx="7031124" cy="3970318"/>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In Figure 3.3, we observe an area chart depicting the trend of the number of orders per customer per day, regardless of the quantity of items in each order. This visualization enables us to analyze customer ordering behavior and draw valuable insights. For instance, let's consider December of 2020. We can observe a significant surge in orders before and after the 25th of December, indicating a preparation for Christmas and the New Year. This valuable information can be utilized to our advantage in crafting targeted marketing campaigns that promote trending products during these festive occasions. </a:t>
            </a:r>
            <a:endParaRPr lang="en-PH" sz="2100" dirty="0">
              <a:solidFill>
                <a:srgbClr val="EAFEFF"/>
              </a:solidFill>
              <a:latin typeface="Metropolis Thin" panose="00000500000000000000" pitchFamily="50" charset="0"/>
            </a:endParaRPr>
          </a:p>
        </p:txBody>
      </p:sp>
      <p:pic>
        <p:nvPicPr>
          <p:cNvPr id="3" name="Picture 2">
            <a:extLst>
              <a:ext uri="{FF2B5EF4-FFF2-40B4-BE49-F238E27FC236}">
                <a16:creationId xmlns:a16="http://schemas.microsoft.com/office/drawing/2014/main" id="{1D8FB891-CC07-495E-883A-ACD084AAE4C1}"/>
              </a:ext>
            </a:extLst>
          </p:cNvPr>
          <p:cNvPicPr>
            <a:picLocks noChangeAspect="1"/>
          </p:cNvPicPr>
          <p:nvPr/>
        </p:nvPicPr>
        <p:blipFill>
          <a:blip r:embed="rId3"/>
          <a:stretch>
            <a:fillRect/>
          </a:stretch>
        </p:blipFill>
        <p:spPr>
          <a:xfrm>
            <a:off x="1815950" y="3415812"/>
            <a:ext cx="7255312" cy="2203465"/>
          </a:xfrm>
          <a:prstGeom prst="rect">
            <a:avLst/>
          </a:prstGeom>
        </p:spPr>
      </p:pic>
      <p:sp>
        <p:nvSpPr>
          <p:cNvPr id="10" name="TextBox 9">
            <a:extLst>
              <a:ext uri="{FF2B5EF4-FFF2-40B4-BE49-F238E27FC236}">
                <a16:creationId xmlns:a16="http://schemas.microsoft.com/office/drawing/2014/main" id="{2A812D7E-03D4-4B88-B630-B2C27BAA3D2F}"/>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785381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6047681"/>
            <a:ext cx="7031124" cy="3647152"/>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In Figure 3.4, I created a scatter plot of Income vs. Money Spent by customers. One observation is that the scatter plot follows a normal distribution pattern, indicating that income doesn't significantly influence the money they spend. This insight is valuable as it suggests that customers from lower income brackets can also be targeted with offers, deals, and sales, as their spending behavior remains unaffected by their income level. In the next slide, I will delve deeper into the strategies the company can employ based on customer spending behavior.</a:t>
            </a:r>
            <a:endParaRPr lang="en-PH" sz="21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Tree>
    <p:extLst>
      <p:ext uri="{BB962C8B-B14F-4D97-AF65-F5344CB8AC3E}">
        <p14:creationId xmlns:p14="http://schemas.microsoft.com/office/powerpoint/2010/main" val="369060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956960"/>
            <a:ext cx="7031124" cy="3647152"/>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Customers in this segment of high income low spending are the highest priority. They have a high income but tend to spend less. They may have a higher purchasing power but might not be making frequent purchases or spending their money on our products or services. Targeting this segment with specific advertisements and marketing campaigns can help create awareness of products and encourage them to make more purchases. Highlighting the benefits, quality, and unique selling points of products can be effective in attracting their attention.</a:t>
            </a:r>
            <a:endParaRPr lang="en-PH" sz="21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5118500" y="4829174"/>
            <a:ext cx="1595043" cy="771525"/>
          </a:xfrm>
          <a:prstGeom prst="rect">
            <a:avLst/>
          </a:prstGeom>
          <a:noFill/>
          <a:ln w="38100">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A6ED6A79-4536-4825-AC61-10A3A310FC4F}"/>
              </a:ext>
            </a:extLst>
          </p:cNvPr>
          <p:cNvSpPr txBox="1"/>
          <p:nvPr/>
        </p:nvSpPr>
        <p:spPr>
          <a:xfrm>
            <a:off x="3108227" y="2912300"/>
            <a:ext cx="4668469"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High Income and Low Spending</a:t>
            </a:r>
            <a:endParaRPr lang="en-PH" sz="21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313996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3217547"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Problem </a:t>
            </a:r>
          </a:p>
          <a:p>
            <a:r>
              <a:rPr lang="en-US" sz="4800" dirty="0">
                <a:solidFill>
                  <a:srgbClr val="EAFEFF"/>
                </a:solidFill>
                <a:latin typeface="Metropolis Light" panose="00000500000000000000" pitchFamily="50" charset="0"/>
              </a:rPr>
              <a:t>Statement</a:t>
            </a:r>
            <a:endParaRPr lang="en-PH" sz="4800" dirty="0">
              <a:solidFill>
                <a:srgbClr val="EAFEFF"/>
              </a:solidFill>
              <a:latin typeface="Metropolis Light" panose="00000500000000000000" pitchFamily="50" charset="0"/>
            </a:endParaRPr>
          </a:p>
        </p:txBody>
      </p:sp>
      <p:sp>
        <p:nvSpPr>
          <p:cNvPr id="2" name="TextBox 1">
            <a:extLst>
              <a:ext uri="{FF2B5EF4-FFF2-40B4-BE49-F238E27FC236}">
                <a16:creationId xmlns:a16="http://schemas.microsoft.com/office/drawing/2014/main" id="{0713D464-0885-4633-9A2E-2E127517C0B1}"/>
              </a:ext>
            </a:extLst>
          </p:cNvPr>
          <p:cNvSpPr txBox="1"/>
          <p:nvPr/>
        </p:nvSpPr>
        <p:spPr>
          <a:xfrm>
            <a:off x="3664585" y="4206538"/>
            <a:ext cx="4599709" cy="3970318"/>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The company is looking to create a customer base, enhancing the customer experience and recommend relevant products to the customers and increase revenue as per the information present.</a:t>
            </a:r>
            <a:endParaRPr lang="en-PH" sz="2800" dirty="0">
              <a:solidFill>
                <a:srgbClr val="EAFEFF"/>
              </a:solidFill>
              <a:latin typeface="Metropolis Thin" panose="00000500000000000000" pitchFamily="50" charset="0"/>
            </a:endParaRPr>
          </a:p>
        </p:txBody>
      </p:sp>
    </p:spTree>
    <p:extLst>
      <p:ext uri="{BB962C8B-B14F-4D97-AF65-F5344CB8AC3E}">
        <p14:creationId xmlns:p14="http://schemas.microsoft.com/office/powerpoint/2010/main" val="3629693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10639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3.2a</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522189"/>
            <a:ext cx="7031124" cy="5586145"/>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Referring back to Figure 3.2a, we observe a significant difference in revenue generated between the high-income, low-spending customers and the high-income, high-spending customers for the year 2022. The former generated only $29M, while the latter contributed $65M in revenue. Despite income not directly influencing their spending behavior, it is crucial to recognize that these high-income, low-spending customers still possess considerable amount of money to spend. To better understand their preferences and habits, we can conduct further research on their hobbies, wants, and needs. Analyzing their engagement with our competitors' platforms and identifying their loyalty patterns can provide valuable insights for tailoring marketing ads that resonate with this particular customer segment, ultimately boosting customer engagement and driving higher sales.</a:t>
            </a:r>
            <a:endParaRPr lang="en-PH" sz="21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
        <p:nvSpPr>
          <p:cNvPr id="11" name="TextBox 10">
            <a:extLst>
              <a:ext uri="{FF2B5EF4-FFF2-40B4-BE49-F238E27FC236}">
                <a16:creationId xmlns:a16="http://schemas.microsoft.com/office/drawing/2014/main" id="{A6ED6A79-4536-4825-AC61-10A3A310FC4F}"/>
              </a:ext>
            </a:extLst>
          </p:cNvPr>
          <p:cNvSpPr txBox="1"/>
          <p:nvPr/>
        </p:nvSpPr>
        <p:spPr>
          <a:xfrm>
            <a:off x="3108227" y="2912300"/>
            <a:ext cx="4668469"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High Income and Low Spending</a:t>
            </a:r>
            <a:endParaRPr lang="en-PH" sz="2100" dirty="0">
              <a:solidFill>
                <a:srgbClr val="EAFEFF"/>
              </a:solidFill>
              <a:latin typeface="Metropolis Medium" panose="00000600000000000000" pitchFamily="50" charset="0"/>
            </a:endParaRPr>
          </a:p>
        </p:txBody>
      </p:sp>
      <p:pic>
        <p:nvPicPr>
          <p:cNvPr id="14" name="Picture 13">
            <a:extLst>
              <a:ext uri="{FF2B5EF4-FFF2-40B4-BE49-F238E27FC236}">
                <a16:creationId xmlns:a16="http://schemas.microsoft.com/office/drawing/2014/main" id="{9C2E4DFB-F513-48A4-B4EA-B5C8AFED09DA}"/>
              </a:ext>
            </a:extLst>
          </p:cNvPr>
          <p:cNvPicPr>
            <a:picLocks noChangeAspect="1"/>
          </p:cNvPicPr>
          <p:nvPr/>
        </p:nvPicPr>
        <p:blipFill rotWithShape="1">
          <a:blip r:embed="rId3"/>
          <a:srcRect r="45686"/>
          <a:stretch/>
        </p:blipFill>
        <p:spPr>
          <a:xfrm>
            <a:off x="1815951" y="3579067"/>
            <a:ext cx="4165750" cy="1943122"/>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2105771" y="4705350"/>
            <a:ext cx="3275854" cy="214398"/>
          </a:xfrm>
          <a:prstGeom prst="rect">
            <a:avLst/>
          </a:prstGeom>
          <a:noFill/>
          <a:ln w="28575">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 name="Straight Connector 2">
            <a:extLst>
              <a:ext uri="{FF2B5EF4-FFF2-40B4-BE49-F238E27FC236}">
                <a16:creationId xmlns:a16="http://schemas.microsoft.com/office/drawing/2014/main" id="{B914791B-B6E1-4494-9EF3-7FBDC429AA5B}"/>
              </a:ext>
            </a:extLst>
          </p:cNvPr>
          <p:cNvCxnSpPr>
            <a:cxnSpLocks/>
          </p:cNvCxnSpPr>
          <p:nvPr/>
        </p:nvCxnSpPr>
        <p:spPr>
          <a:xfrm>
            <a:off x="5381625" y="4057650"/>
            <a:ext cx="0" cy="647700"/>
          </a:xfrm>
          <a:prstGeom prst="line">
            <a:avLst/>
          </a:prstGeom>
          <a:ln w="19050">
            <a:solidFill>
              <a:srgbClr val="D80E53"/>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BE3664-D936-4AC6-84CE-76E3C8818951}"/>
              </a:ext>
            </a:extLst>
          </p:cNvPr>
          <p:cNvSpPr/>
          <p:nvPr/>
        </p:nvSpPr>
        <p:spPr>
          <a:xfrm>
            <a:off x="2105771" y="4008410"/>
            <a:ext cx="3275854" cy="214398"/>
          </a:xfrm>
          <a:prstGeom prst="rect">
            <a:avLst/>
          </a:prstGeom>
          <a:noFill/>
          <a:ln w="28575">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503621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956960"/>
            <a:ext cx="7031124" cy="4616648"/>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Customers in this segment have both high income and high spending behavior, making them valuable and loyal customers who already make significant purchases. It is crucial to maintain their loyalty and encourage repeat purchases. To enhance their customer experience and keep them engaged with the platform, we can offer exclusive rewards, personalized discounts, or early access to new products. For instance, we could provide them with premium services that are accessible only to this segment, creating an exclusive and personalized experience that fosters a sense of pride and status. By preserving their spending on our platform, we can strengthen their loyalty and reinforce their commitment to our brand.</a:t>
            </a:r>
            <a:endParaRPr lang="en-PH" sz="21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5118500" y="3733800"/>
            <a:ext cx="1595043" cy="1127760"/>
          </a:xfrm>
          <a:prstGeom prst="rect">
            <a:avLst/>
          </a:prstGeom>
          <a:noFill/>
          <a:ln w="38100">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A6ED6A79-4536-4825-AC61-10A3A310FC4F}"/>
              </a:ext>
            </a:extLst>
          </p:cNvPr>
          <p:cNvSpPr txBox="1"/>
          <p:nvPr/>
        </p:nvSpPr>
        <p:spPr>
          <a:xfrm>
            <a:off x="3108227" y="2912300"/>
            <a:ext cx="4668469"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High Income and High Spending</a:t>
            </a:r>
            <a:endParaRPr lang="en-PH" sz="21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1320547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956960"/>
            <a:ext cx="7031124" cy="5262979"/>
          </a:xfrm>
          <a:prstGeom prst="rect">
            <a:avLst/>
          </a:prstGeom>
          <a:noFill/>
        </p:spPr>
        <p:txBody>
          <a:bodyPr wrap="square" rtlCol="0">
            <a:spAutoFit/>
          </a:bodyPr>
          <a:lstStyle/>
          <a:p>
            <a:r>
              <a:rPr lang="en-US" sz="2100" dirty="0">
                <a:solidFill>
                  <a:srgbClr val="EAFEFF"/>
                </a:solidFill>
                <a:latin typeface="Metropolis Thin" panose="00000500000000000000" pitchFamily="50" charset="0"/>
              </a:rPr>
              <a:t>Customers in this segment with medium income but high spending behavior are noteworthy for their commitment to spending on our products despite their moderate income. To deepen their connection with the platform, we can implement additional strategies to reinforce their loyalty. Offering personalized rewards, exclusive discounts, and early access to new releases can entice them to continue their loyal patronage. Additionally, providing exceptional customer service and actively engaging with them through personalized communication can further solidify their trust and loyalty. By recognizing and appreciating their spending habits, we can nurture their loyalty and encourage them to become brand advocates, spreading positive word-of-mouth and attracting new customers to the platform.</a:t>
            </a:r>
            <a:endParaRPr lang="en-PH" sz="21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3825240" y="3947160"/>
            <a:ext cx="1272540" cy="914400"/>
          </a:xfrm>
          <a:prstGeom prst="rect">
            <a:avLst/>
          </a:prstGeom>
          <a:noFill/>
          <a:ln w="38100">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A6ED6A79-4536-4825-AC61-10A3A310FC4F}"/>
              </a:ext>
            </a:extLst>
          </p:cNvPr>
          <p:cNvSpPr txBox="1"/>
          <p:nvPr/>
        </p:nvSpPr>
        <p:spPr>
          <a:xfrm>
            <a:off x="2918742" y="2915071"/>
            <a:ext cx="4825540"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Medium Income and High Spending</a:t>
            </a:r>
            <a:endParaRPr lang="en-PH" sz="21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1840995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956960"/>
            <a:ext cx="7031124" cy="4401205"/>
          </a:xfrm>
          <a:prstGeom prst="rect">
            <a:avLst/>
          </a:prstGeom>
          <a:noFill/>
        </p:spPr>
        <p:txBody>
          <a:bodyPr wrap="square" rtlCol="0">
            <a:spAutoFit/>
          </a:bodyPr>
          <a:lstStyle/>
          <a:p>
            <a:r>
              <a:rPr lang="en-US" sz="2000" dirty="0">
                <a:solidFill>
                  <a:srgbClr val="EAFEFF"/>
                </a:solidFill>
                <a:latin typeface="Metropolis Thin" panose="00000500000000000000" pitchFamily="50" charset="0"/>
              </a:rPr>
              <a:t>Customers in this segment with a medium income tend to spend less and are price-sensitive. To encourage their purchases, the company can offer discounts, promotions, and special offers. Implementing limited-time offers, bundle deals, or loyalty programs can entice them to buy products and boost engagement with the brand. Additionally, providing monthly payment schemes and personalized loyalty rewards with points or cashback can further encourage repeat purchases. Creating a sense of urgency through flash sales and limited-time offers can prompt them to take advantage of discounts. By employing these strategies, the company aims to increase spending and foster lasting loyalty among the medium income, low-spending customer segment.</a:t>
            </a:r>
            <a:endParaRPr lang="en-PH" sz="20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3825240" y="4810124"/>
            <a:ext cx="1272540" cy="790661"/>
          </a:xfrm>
          <a:prstGeom prst="rect">
            <a:avLst/>
          </a:prstGeom>
          <a:noFill/>
          <a:ln w="38100">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A6ED6A79-4536-4825-AC61-10A3A310FC4F}"/>
              </a:ext>
            </a:extLst>
          </p:cNvPr>
          <p:cNvSpPr txBox="1"/>
          <p:nvPr/>
        </p:nvSpPr>
        <p:spPr>
          <a:xfrm>
            <a:off x="2918742" y="2915071"/>
            <a:ext cx="4825540"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Medium Income and Low Spending</a:t>
            </a:r>
            <a:endParaRPr lang="en-PH" sz="21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6907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956960"/>
            <a:ext cx="7031124" cy="4093428"/>
          </a:xfrm>
          <a:prstGeom prst="rect">
            <a:avLst/>
          </a:prstGeom>
          <a:noFill/>
        </p:spPr>
        <p:txBody>
          <a:bodyPr wrap="square" rtlCol="0">
            <a:spAutoFit/>
          </a:bodyPr>
          <a:lstStyle/>
          <a:p>
            <a:r>
              <a:rPr lang="en-US" sz="2000" dirty="0">
                <a:solidFill>
                  <a:srgbClr val="EAFEFF"/>
                </a:solidFill>
                <a:latin typeface="Metropolis Thin" panose="00000500000000000000" pitchFamily="50" charset="0"/>
              </a:rPr>
              <a:t>Customers in this segment have a low income but demonstrate high spending behavior, showcasing their engagement with the platform and a willingness to make regular purchases despite their income limitations. To effectively cater to their needs and preferences, the company can focus on offering products that align with their budget and interests. Providing affordable options, flexible installment plans, or loyalty benefits tailored to their spending patterns can further strengthen their loyalty to the brand. By understanding and catering to the unique requirements of this customer segment, the company can foster long-term relationships and sustain their high spending behavior.</a:t>
            </a:r>
            <a:endParaRPr lang="en-PH" sz="20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2552700" y="3943351"/>
            <a:ext cx="1272540" cy="876384"/>
          </a:xfrm>
          <a:prstGeom prst="rect">
            <a:avLst/>
          </a:prstGeom>
          <a:noFill/>
          <a:ln w="38100">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A6ED6A79-4536-4825-AC61-10A3A310FC4F}"/>
              </a:ext>
            </a:extLst>
          </p:cNvPr>
          <p:cNvSpPr txBox="1"/>
          <p:nvPr/>
        </p:nvSpPr>
        <p:spPr>
          <a:xfrm>
            <a:off x="2918742" y="2915071"/>
            <a:ext cx="4825540"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Low Income and High Spending</a:t>
            </a:r>
            <a:endParaRPr lang="en-PH" sz="21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270699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3.4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956960"/>
            <a:ext cx="7031124" cy="5355312"/>
          </a:xfrm>
          <a:prstGeom prst="rect">
            <a:avLst/>
          </a:prstGeom>
          <a:noFill/>
        </p:spPr>
        <p:txBody>
          <a:bodyPr wrap="square" rtlCol="0">
            <a:spAutoFit/>
          </a:bodyPr>
          <a:lstStyle/>
          <a:p>
            <a:r>
              <a:rPr lang="en-US" dirty="0">
                <a:solidFill>
                  <a:srgbClr val="EAFEFF"/>
                </a:solidFill>
                <a:latin typeface="Metropolis Thin" panose="00000500000000000000" pitchFamily="50" charset="0"/>
              </a:rPr>
              <a:t>Customers in the low income, low spending segment display cautious spending behavior despite their limited income. However, an interesting insight is that their spending behavior is not significantly influenced by their income level. Even though they have lower purchasing power, some customers in this segment may still show occasional willingness to spend on the platform. To effectively cater to their needs and encourage engagement, the company can implement targeted strategies such as offering budget-friendly products, special discounts, or value bundles. Additionally, providing a convenient monthly payment option with low interest rates can further entice them to make purchases without straining their finances. Offering incentives like rewards points or cashback for each purchase can also encourage repeat purchases and foster lasting loyalty. By understanding that income doesn't significantly affect their spending behavior, the company can focus on providing products and offers that cater to their specific preferences and budget, aiming to increase engagement and spending among this customer segment.</a:t>
            </a:r>
            <a:endParaRPr lang="en-PH"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3191899"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Customer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C0A5FB00-9283-4293-BB9D-BC225429FFC2}"/>
              </a:ext>
            </a:extLst>
          </p:cNvPr>
          <p:cNvPicPr>
            <a:picLocks noChangeAspect="1"/>
          </p:cNvPicPr>
          <p:nvPr/>
        </p:nvPicPr>
        <p:blipFill>
          <a:blip r:embed="rId3"/>
          <a:stretch>
            <a:fillRect/>
          </a:stretch>
        </p:blipFill>
        <p:spPr>
          <a:xfrm>
            <a:off x="1869977" y="3415812"/>
            <a:ext cx="6781113" cy="2541148"/>
          </a:xfrm>
          <a:prstGeom prst="rect">
            <a:avLst/>
          </a:prstGeom>
        </p:spPr>
      </p:pic>
      <p:sp>
        <p:nvSpPr>
          <p:cNvPr id="10" name="Rectangle 9">
            <a:extLst>
              <a:ext uri="{FF2B5EF4-FFF2-40B4-BE49-F238E27FC236}">
                <a16:creationId xmlns:a16="http://schemas.microsoft.com/office/drawing/2014/main" id="{728C6BE2-D8DE-4D21-B5E4-D96F588F838C}"/>
              </a:ext>
            </a:extLst>
          </p:cNvPr>
          <p:cNvSpPr/>
          <p:nvPr/>
        </p:nvSpPr>
        <p:spPr>
          <a:xfrm>
            <a:off x="2552700" y="4819735"/>
            <a:ext cx="1272540" cy="733340"/>
          </a:xfrm>
          <a:prstGeom prst="rect">
            <a:avLst/>
          </a:prstGeom>
          <a:noFill/>
          <a:ln w="38100">
            <a:solidFill>
              <a:srgbClr val="D80E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A6ED6A79-4536-4825-AC61-10A3A310FC4F}"/>
              </a:ext>
            </a:extLst>
          </p:cNvPr>
          <p:cNvSpPr txBox="1"/>
          <p:nvPr/>
        </p:nvSpPr>
        <p:spPr>
          <a:xfrm>
            <a:off x="2918742" y="2915071"/>
            <a:ext cx="4825540" cy="415498"/>
          </a:xfrm>
          <a:prstGeom prst="rect">
            <a:avLst/>
          </a:prstGeom>
          <a:noFill/>
        </p:spPr>
        <p:txBody>
          <a:bodyPr wrap="square" rtlCol="0">
            <a:spAutoFit/>
          </a:bodyPr>
          <a:lstStyle/>
          <a:p>
            <a:r>
              <a:rPr lang="en-US" sz="2100" dirty="0">
                <a:solidFill>
                  <a:srgbClr val="EAFEFF"/>
                </a:solidFill>
                <a:latin typeface="Metropolis Medium" panose="00000600000000000000" pitchFamily="50" charset="0"/>
              </a:rPr>
              <a:t>Low Income and Low Spending</a:t>
            </a:r>
            <a:endParaRPr lang="en-PH" sz="2100" dirty="0">
              <a:solidFill>
                <a:srgbClr val="EAFEFF"/>
              </a:solidFill>
              <a:latin typeface="Metropolis Medium" panose="00000600000000000000" pitchFamily="50" charset="0"/>
            </a:endParaRPr>
          </a:p>
        </p:txBody>
      </p:sp>
    </p:spTree>
    <p:extLst>
      <p:ext uri="{BB962C8B-B14F-4D97-AF65-F5344CB8AC3E}">
        <p14:creationId xmlns:p14="http://schemas.microsoft.com/office/powerpoint/2010/main" val="4175402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2177199"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Report</a:t>
            </a:r>
            <a:endParaRPr lang="en-PH" sz="4800" dirty="0">
              <a:solidFill>
                <a:srgbClr val="EAFEFF"/>
              </a:solidFill>
              <a:latin typeface="Metropolis Light" panose="00000500000000000000" pitchFamily="50" charset="0"/>
            </a:endParaRPr>
          </a:p>
        </p:txBody>
      </p:sp>
      <p:sp>
        <p:nvSpPr>
          <p:cNvPr id="6" name="TextBox 5">
            <a:extLst>
              <a:ext uri="{FF2B5EF4-FFF2-40B4-BE49-F238E27FC236}">
                <a16:creationId xmlns:a16="http://schemas.microsoft.com/office/drawing/2014/main" id="{A7EE6297-8B85-40C9-825F-72658048B33D}"/>
              </a:ext>
            </a:extLst>
          </p:cNvPr>
          <p:cNvSpPr txBox="1"/>
          <p:nvPr/>
        </p:nvSpPr>
        <p:spPr>
          <a:xfrm>
            <a:off x="3664585" y="5036409"/>
            <a:ext cx="2965877" cy="2308324"/>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Logistics </a:t>
            </a:r>
          </a:p>
          <a:p>
            <a:r>
              <a:rPr lang="en-US" sz="4800" dirty="0">
                <a:solidFill>
                  <a:srgbClr val="EAFEFF"/>
                </a:solidFill>
                <a:latin typeface="Metropolis Light" panose="00000500000000000000" pitchFamily="50" charset="0"/>
              </a:rPr>
              <a:t>Summary</a:t>
            </a:r>
          </a:p>
          <a:p>
            <a:r>
              <a:rPr lang="en-US" sz="4800" dirty="0">
                <a:solidFill>
                  <a:srgbClr val="EAFEFF"/>
                </a:solidFill>
                <a:latin typeface="Metropolis Light" panose="00000500000000000000" pitchFamily="50" charset="0"/>
              </a:rPr>
              <a:t>Overview</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2405867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title="This slide contains the following visuals: image ,Proportion of Order Type ,actionButton ,textbox ,actionButton ,slicer ,slicer ,Shipping Volume per Day ,slicer ,Average Days Before Shipping ,Percentage of Bulk Shipping ,Average Shipping Cost per Month. Please refer to the notes on this slide for details">
            <a:hlinkClick r:id="rId2"/>
            <a:extLst>
              <a:ext uri="{FF2B5EF4-FFF2-40B4-BE49-F238E27FC236}">
                <a16:creationId xmlns:a16="http://schemas.microsoft.com/office/drawing/2014/main" id="{1B991770-F34D-419A-A129-8883B774F8C8}"/>
              </a:ext>
            </a:extLst>
          </p:cNvPr>
          <p:cNvPicPr>
            <a:picLocks noChangeAspect="1"/>
          </p:cNvPicPr>
          <p:nvPr/>
        </p:nvPicPr>
        <p:blipFill rotWithShape="1">
          <a:blip r:embed="rId3"/>
          <a:srcRect b="974"/>
          <a:stretch/>
        </p:blipFill>
        <p:spPr>
          <a:xfrm>
            <a:off x="0" y="-1"/>
            <a:ext cx="9525000" cy="11397983"/>
          </a:xfrm>
          <a:prstGeom prst="rect">
            <a:avLst/>
          </a:prstGeom>
          <a:noFill/>
        </p:spPr>
      </p:pic>
    </p:spTree>
    <p:extLst>
      <p:ext uri="{BB962C8B-B14F-4D97-AF65-F5344CB8AC3E}">
        <p14:creationId xmlns:p14="http://schemas.microsoft.com/office/powerpoint/2010/main" val="590153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17D54BD5-6202-4D68-AAD4-636F3CF55C8D}"/>
              </a:ext>
            </a:extLst>
          </p:cNvPr>
          <p:cNvSpPr txBox="1"/>
          <p:nvPr/>
        </p:nvSpPr>
        <p:spPr>
          <a:xfrm>
            <a:off x="1956681" y="4362866"/>
            <a:ext cx="7031124" cy="4247317"/>
          </a:xfrm>
          <a:prstGeom prst="rect">
            <a:avLst/>
          </a:prstGeom>
          <a:noFill/>
        </p:spPr>
        <p:txBody>
          <a:bodyPr wrap="square" rtlCol="0">
            <a:spAutoFit/>
          </a:bodyPr>
          <a:lstStyle/>
          <a:p>
            <a:r>
              <a:rPr lang="en-US" sz="3000" dirty="0">
                <a:solidFill>
                  <a:srgbClr val="EAFEFF"/>
                </a:solidFill>
                <a:latin typeface="Metropolis Thin" panose="00000500000000000000" pitchFamily="50" charset="0"/>
              </a:rPr>
              <a:t>In the Logistics Summary section, while there may be limited data available on logistics, we can still glean some valuable insights. Despite the scarcity of information, the data reveals a few noteworthy patterns and trends that can provide valuable guidance for the company's logistics strategies and operations.</a:t>
            </a:r>
            <a:endParaRPr lang="en-PH" sz="3000" dirty="0">
              <a:solidFill>
                <a:srgbClr val="EAFEFF"/>
              </a:solidFill>
              <a:latin typeface="Metropolis Thin" panose="00000500000000000000" pitchFamily="50" charset="0"/>
            </a:endParaRPr>
          </a:p>
        </p:txBody>
      </p:sp>
      <p:sp>
        <p:nvSpPr>
          <p:cNvPr id="6" name="TextBox 5">
            <a:extLst>
              <a:ext uri="{FF2B5EF4-FFF2-40B4-BE49-F238E27FC236}">
                <a16:creationId xmlns:a16="http://schemas.microsoft.com/office/drawing/2014/main" id="{713F80E9-361C-492A-B3F5-7E14A02AE3BB}"/>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Logistics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969791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968535"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4.1</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6844061"/>
            <a:ext cx="7031124" cy="4401205"/>
          </a:xfrm>
          <a:prstGeom prst="rect">
            <a:avLst/>
          </a:prstGeom>
          <a:noFill/>
        </p:spPr>
        <p:txBody>
          <a:bodyPr wrap="square" rtlCol="0">
            <a:spAutoFit/>
          </a:bodyPr>
          <a:lstStyle/>
          <a:p>
            <a:r>
              <a:rPr lang="en-US" sz="2000" dirty="0">
                <a:solidFill>
                  <a:srgbClr val="EAFEFF"/>
                </a:solidFill>
                <a:latin typeface="Metropolis Thin" panose="00000500000000000000" pitchFamily="50" charset="0"/>
              </a:rPr>
              <a:t>In Figure 4.1, we can observe the composition of customers' orders, with 73.35% categorized as Bulk Orders. This indicates that a significant portion of customers is placing larger orders, optimizing logistics efficiency for both third-party and company-owned logistics. However, a concerning trend is the average time taken from order placement to shipping initiation, which exceeds 7 days. For instance, in July 2022, the average time was 7.56 days, indicating a slight deterioration compared to the previous month's average of 7.4 days. This delay in shipping initiation may negatively impact customer satisfaction and prompt the company to review and improve their logistics processes to ensure prompt order fulfillment.</a:t>
            </a:r>
            <a:endParaRPr lang="en-PH" sz="20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Logistics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3" name="Picture 2">
            <a:extLst>
              <a:ext uri="{FF2B5EF4-FFF2-40B4-BE49-F238E27FC236}">
                <a16:creationId xmlns:a16="http://schemas.microsoft.com/office/drawing/2014/main" id="{16530AE2-6991-4E8A-92D6-8515A70B7A10}"/>
              </a:ext>
            </a:extLst>
          </p:cNvPr>
          <p:cNvPicPr>
            <a:picLocks noChangeAspect="1"/>
          </p:cNvPicPr>
          <p:nvPr/>
        </p:nvPicPr>
        <p:blipFill>
          <a:blip r:embed="rId3"/>
          <a:stretch>
            <a:fillRect/>
          </a:stretch>
        </p:blipFill>
        <p:spPr>
          <a:xfrm>
            <a:off x="1992516" y="3415812"/>
            <a:ext cx="6278016" cy="3325091"/>
          </a:xfrm>
          <a:prstGeom prst="rect">
            <a:avLst/>
          </a:prstGeom>
        </p:spPr>
      </p:pic>
      <p:sp>
        <p:nvSpPr>
          <p:cNvPr id="5" name="Rectangle 4">
            <a:extLst>
              <a:ext uri="{FF2B5EF4-FFF2-40B4-BE49-F238E27FC236}">
                <a16:creationId xmlns:a16="http://schemas.microsoft.com/office/drawing/2014/main" id="{45A9C69B-AF75-4E30-AA8E-BF4320159287}"/>
              </a:ext>
            </a:extLst>
          </p:cNvPr>
          <p:cNvSpPr/>
          <p:nvPr/>
        </p:nvSpPr>
        <p:spPr>
          <a:xfrm>
            <a:off x="7393781" y="5245100"/>
            <a:ext cx="128588" cy="123825"/>
          </a:xfrm>
          <a:prstGeom prst="rect">
            <a:avLst/>
          </a:prstGeom>
          <a:solidFill>
            <a:srgbClr val="1E2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2669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2953053"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Research</a:t>
            </a:r>
          </a:p>
          <a:p>
            <a:r>
              <a:rPr lang="en-US" sz="4800" dirty="0">
                <a:solidFill>
                  <a:srgbClr val="EAFEFF"/>
                </a:solidFill>
                <a:latin typeface="Metropolis Light" panose="00000500000000000000" pitchFamily="50" charset="0"/>
              </a:rPr>
              <a:t>Objective</a:t>
            </a:r>
            <a:endParaRPr lang="en-PH" sz="4800" dirty="0">
              <a:solidFill>
                <a:srgbClr val="EAFEFF"/>
              </a:solidFill>
              <a:latin typeface="Metropolis Light" panose="00000500000000000000" pitchFamily="50" charset="0"/>
            </a:endParaRPr>
          </a:p>
        </p:txBody>
      </p:sp>
      <p:sp>
        <p:nvSpPr>
          <p:cNvPr id="2" name="TextBox 1">
            <a:extLst>
              <a:ext uri="{FF2B5EF4-FFF2-40B4-BE49-F238E27FC236}">
                <a16:creationId xmlns:a16="http://schemas.microsoft.com/office/drawing/2014/main" id="{0713D464-0885-4633-9A2E-2E127517C0B1}"/>
              </a:ext>
            </a:extLst>
          </p:cNvPr>
          <p:cNvSpPr txBox="1"/>
          <p:nvPr/>
        </p:nvSpPr>
        <p:spPr>
          <a:xfrm>
            <a:off x="3664585" y="4206538"/>
            <a:ext cx="4599709" cy="3108543"/>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The objective is to generate a report with some important insights</a:t>
            </a:r>
          </a:p>
          <a:p>
            <a:r>
              <a:rPr lang="en-US" sz="2800" dirty="0">
                <a:solidFill>
                  <a:srgbClr val="EAFEFF"/>
                </a:solidFill>
                <a:latin typeface="Metropolis Thin" panose="00000500000000000000" pitchFamily="50" charset="0"/>
              </a:rPr>
              <a:t>which can be helpful for the company to better understand their</a:t>
            </a:r>
          </a:p>
          <a:p>
            <a:r>
              <a:rPr lang="en-US" sz="2800" dirty="0">
                <a:solidFill>
                  <a:srgbClr val="EAFEFF"/>
                </a:solidFill>
                <a:latin typeface="Metropolis Thin" panose="00000500000000000000" pitchFamily="50" charset="0"/>
              </a:rPr>
              <a:t>customers.</a:t>
            </a:r>
            <a:endParaRPr lang="en-PH" sz="2800" dirty="0">
              <a:solidFill>
                <a:srgbClr val="EAFEFF"/>
              </a:solidFill>
              <a:latin typeface="Metropolis Thin" panose="00000500000000000000" pitchFamily="50" charset="0"/>
            </a:endParaRPr>
          </a:p>
        </p:txBody>
      </p:sp>
    </p:spTree>
    <p:extLst>
      <p:ext uri="{BB962C8B-B14F-4D97-AF65-F5344CB8AC3E}">
        <p14:creationId xmlns:p14="http://schemas.microsoft.com/office/powerpoint/2010/main" val="2597589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11815"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4.2</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15950" y="5528728"/>
            <a:ext cx="7031124" cy="3477875"/>
          </a:xfrm>
          <a:prstGeom prst="rect">
            <a:avLst/>
          </a:prstGeom>
          <a:noFill/>
        </p:spPr>
        <p:txBody>
          <a:bodyPr wrap="square" rtlCol="0">
            <a:spAutoFit/>
          </a:bodyPr>
          <a:lstStyle/>
          <a:p>
            <a:r>
              <a:rPr lang="en-US" sz="2000" dirty="0">
                <a:solidFill>
                  <a:srgbClr val="EAFEFF"/>
                </a:solidFill>
                <a:latin typeface="Metropolis Thin" panose="00000500000000000000" pitchFamily="50" charset="0"/>
              </a:rPr>
              <a:t>In Figure 4.2, we can observe the daily volume of shipping for the month of December. This chart displays the total order quantities shipped per day across all the years in the data, excluding the year 2023. Analyzing the shipping volume on a daily basis can provide valuable insights into the company's peak shipping days, which can be useful for optimizing logistics operations and ensuring timely deliveries during high-demand periods. By identifying patterns in shipping volume, the company can proactively plan and allocate resources to meet customer demands more effectively.</a:t>
            </a:r>
            <a:endParaRPr lang="en-PH" sz="20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Logistics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sp>
        <p:nvSpPr>
          <p:cNvPr id="5" name="Rectangle 4">
            <a:extLst>
              <a:ext uri="{FF2B5EF4-FFF2-40B4-BE49-F238E27FC236}">
                <a16:creationId xmlns:a16="http://schemas.microsoft.com/office/drawing/2014/main" id="{45A9C69B-AF75-4E30-AA8E-BF4320159287}"/>
              </a:ext>
            </a:extLst>
          </p:cNvPr>
          <p:cNvSpPr/>
          <p:nvPr/>
        </p:nvSpPr>
        <p:spPr>
          <a:xfrm>
            <a:off x="7393781" y="5245100"/>
            <a:ext cx="128588" cy="123825"/>
          </a:xfrm>
          <a:prstGeom prst="rect">
            <a:avLst/>
          </a:prstGeom>
          <a:solidFill>
            <a:srgbClr val="1E2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30BDBF57-6E25-4AC0-9DA5-9E2910FC901D}"/>
              </a:ext>
            </a:extLst>
          </p:cNvPr>
          <p:cNvPicPr>
            <a:picLocks noChangeAspect="1"/>
          </p:cNvPicPr>
          <p:nvPr/>
        </p:nvPicPr>
        <p:blipFill>
          <a:blip r:embed="rId3"/>
          <a:stretch>
            <a:fillRect/>
          </a:stretch>
        </p:blipFill>
        <p:spPr>
          <a:xfrm>
            <a:off x="1857110" y="3452804"/>
            <a:ext cx="7539302" cy="1952625"/>
          </a:xfrm>
          <a:prstGeom prst="rect">
            <a:avLst/>
          </a:prstGeom>
        </p:spPr>
      </p:pic>
    </p:spTree>
    <p:extLst>
      <p:ext uri="{BB962C8B-B14F-4D97-AF65-F5344CB8AC3E}">
        <p14:creationId xmlns:p14="http://schemas.microsoft.com/office/powerpoint/2010/main" val="3810891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0860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4.3</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5415196"/>
            <a:ext cx="7031124" cy="3785652"/>
          </a:xfrm>
          <a:prstGeom prst="rect">
            <a:avLst/>
          </a:prstGeom>
          <a:noFill/>
        </p:spPr>
        <p:txBody>
          <a:bodyPr wrap="square" rtlCol="0">
            <a:spAutoFit/>
          </a:bodyPr>
          <a:lstStyle/>
          <a:p>
            <a:r>
              <a:rPr lang="en-US" sz="2000" dirty="0">
                <a:solidFill>
                  <a:srgbClr val="EAFEFF"/>
                </a:solidFill>
                <a:latin typeface="Metropolis Thin" panose="00000500000000000000" pitchFamily="50" charset="0"/>
              </a:rPr>
              <a:t>In Figure 4.3, we can analyze the daily composition of the volume of shipping, where bulk orders dominate with an average of over 70%. This trend is beneficial for the company, as it indicates that customers are placing orders for a higher quantity of items per transaction. The high percentage of bulk orders suggests that the promotional offers and deals implemented by the company to encourage customers to make larger purchases are effective. This insight can guide the company in refining and expanding its promotional strategies to continue driving higher order quantities and increasing overall revenue.</a:t>
            </a:r>
            <a:endParaRPr lang="en-PH" sz="20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Logistics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7" name="Picture 6">
            <a:extLst>
              <a:ext uri="{FF2B5EF4-FFF2-40B4-BE49-F238E27FC236}">
                <a16:creationId xmlns:a16="http://schemas.microsoft.com/office/drawing/2014/main" id="{B03C23E8-F715-4DFA-B6F7-66EBED5CBFD6}"/>
              </a:ext>
            </a:extLst>
          </p:cNvPr>
          <p:cNvPicPr>
            <a:picLocks noChangeAspect="1"/>
          </p:cNvPicPr>
          <p:nvPr/>
        </p:nvPicPr>
        <p:blipFill rotWithShape="1">
          <a:blip r:embed="rId3"/>
          <a:srcRect b="54592"/>
          <a:stretch/>
        </p:blipFill>
        <p:spPr>
          <a:xfrm>
            <a:off x="1863575" y="3415812"/>
            <a:ext cx="7296536" cy="1908663"/>
          </a:xfrm>
          <a:prstGeom prst="rect">
            <a:avLst/>
          </a:prstGeom>
        </p:spPr>
      </p:pic>
    </p:spTree>
    <p:extLst>
      <p:ext uri="{BB962C8B-B14F-4D97-AF65-F5344CB8AC3E}">
        <p14:creationId xmlns:p14="http://schemas.microsoft.com/office/powerpoint/2010/main" val="114203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612DA5F2-1620-402B-A039-7E5C5F439D85}"/>
              </a:ext>
            </a:extLst>
          </p:cNvPr>
          <p:cNvSpPr txBox="1"/>
          <p:nvPr/>
        </p:nvSpPr>
        <p:spPr>
          <a:xfrm>
            <a:off x="1815950" y="3108035"/>
            <a:ext cx="1015021"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4.4</a:t>
            </a:r>
            <a:endParaRPr lang="en-PH" sz="1400" dirty="0">
              <a:solidFill>
                <a:srgbClr val="EAFEFF"/>
              </a:solidFill>
              <a:latin typeface="Metropolis Extra Light" panose="00000500000000000000" pitchFamily="50" charset="0"/>
            </a:endParaRPr>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5715000"/>
            <a:ext cx="7031124" cy="4708981"/>
          </a:xfrm>
          <a:prstGeom prst="rect">
            <a:avLst/>
          </a:prstGeom>
          <a:noFill/>
        </p:spPr>
        <p:txBody>
          <a:bodyPr wrap="square" rtlCol="0">
            <a:spAutoFit/>
          </a:bodyPr>
          <a:lstStyle/>
          <a:p>
            <a:r>
              <a:rPr lang="en-US" sz="2000" dirty="0">
                <a:solidFill>
                  <a:srgbClr val="EAFEFF"/>
                </a:solidFill>
                <a:latin typeface="Metropolis Thin" panose="00000500000000000000" pitchFamily="50" charset="0"/>
              </a:rPr>
              <a:t>In Figure 4.4, we can analyze the area chart depicting the fluctuations in the average shipping cost per month for different types of order quantities, whether it's bulk, multiple, or single orders. Surprisingly, the shipping costs for these order types are relatively close to each other. For example, in December, the average shipping cost for single orders is $27, while for bulk orders, it's just slightly higher at $28. This strategy of keeping shipping costs relatively consistent across different order quantities could be a deliberate effort to incentivize customers to place larger orders, maximizing the shipping cost per transaction. Moreover, this approach may also help the company offset any potential losses incurred during the shipping of single orders, contributing to a more balanced and profitable logistics model.</a:t>
            </a:r>
            <a:endParaRPr lang="en-PH" sz="20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664585" y="1155049"/>
            <a:ext cx="2940228" cy="1569660"/>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Logistics </a:t>
            </a:r>
          </a:p>
          <a:p>
            <a:r>
              <a:rPr lang="en-US" sz="4800" dirty="0">
                <a:solidFill>
                  <a:srgbClr val="EAFEFF"/>
                </a:solidFill>
                <a:latin typeface="Metropolis Light" panose="00000500000000000000" pitchFamily="50" charset="0"/>
              </a:rPr>
              <a:t>Summary</a:t>
            </a:r>
            <a:endParaRPr lang="en-PH" sz="4800" dirty="0">
              <a:solidFill>
                <a:srgbClr val="EAFEFF"/>
              </a:solidFill>
              <a:latin typeface="Metropolis Light" panose="00000500000000000000" pitchFamily="50" charset="0"/>
            </a:endParaRPr>
          </a:p>
        </p:txBody>
      </p:sp>
      <p:pic>
        <p:nvPicPr>
          <p:cNvPr id="7" name="Picture 6">
            <a:extLst>
              <a:ext uri="{FF2B5EF4-FFF2-40B4-BE49-F238E27FC236}">
                <a16:creationId xmlns:a16="http://schemas.microsoft.com/office/drawing/2014/main" id="{B03C23E8-F715-4DFA-B6F7-66EBED5CBFD6}"/>
              </a:ext>
            </a:extLst>
          </p:cNvPr>
          <p:cNvPicPr>
            <a:picLocks noChangeAspect="1"/>
          </p:cNvPicPr>
          <p:nvPr/>
        </p:nvPicPr>
        <p:blipFill rotWithShape="1">
          <a:blip r:embed="rId3"/>
          <a:srcRect t="47566" b="207"/>
          <a:stretch/>
        </p:blipFill>
        <p:spPr>
          <a:xfrm>
            <a:off x="1863575" y="3409731"/>
            <a:ext cx="7296536" cy="2195279"/>
          </a:xfrm>
          <a:prstGeom prst="rect">
            <a:avLst/>
          </a:prstGeom>
        </p:spPr>
      </p:pic>
    </p:spTree>
    <p:extLst>
      <p:ext uri="{BB962C8B-B14F-4D97-AF65-F5344CB8AC3E}">
        <p14:creationId xmlns:p14="http://schemas.microsoft.com/office/powerpoint/2010/main" val="3396226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2941328" y="1649839"/>
            <a:ext cx="3642344"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Conclusions</a:t>
            </a:r>
            <a:endParaRPr lang="en-PH" sz="4800" dirty="0">
              <a:solidFill>
                <a:srgbClr val="EAFEFF"/>
              </a:solidFill>
              <a:latin typeface="Metropolis Light" panose="00000500000000000000" pitchFamily="50" charset="0"/>
            </a:endParaRPr>
          </a:p>
        </p:txBody>
      </p:sp>
      <p:sp>
        <p:nvSpPr>
          <p:cNvPr id="2" name="TextBox 1">
            <a:extLst>
              <a:ext uri="{FF2B5EF4-FFF2-40B4-BE49-F238E27FC236}">
                <a16:creationId xmlns:a16="http://schemas.microsoft.com/office/drawing/2014/main" id="{0713D464-0885-4633-9A2E-2E127517C0B1}"/>
              </a:ext>
            </a:extLst>
          </p:cNvPr>
          <p:cNvSpPr txBox="1"/>
          <p:nvPr/>
        </p:nvSpPr>
        <p:spPr>
          <a:xfrm>
            <a:off x="3664585" y="5404872"/>
            <a:ext cx="4599709" cy="2246769"/>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In this section, we will discuss the final insights from the charts and data analysis, along with some recommendations.</a:t>
            </a:r>
            <a:endParaRPr lang="en-PH" sz="2800" dirty="0">
              <a:solidFill>
                <a:srgbClr val="EAFEFF"/>
              </a:solidFill>
              <a:latin typeface="Metropolis Thin" panose="00000500000000000000" pitchFamily="50" charset="0"/>
            </a:endParaRPr>
          </a:p>
        </p:txBody>
      </p:sp>
    </p:spTree>
    <p:extLst>
      <p:ext uri="{BB962C8B-B14F-4D97-AF65-F5344CB8AC3E}">
        <p14:creationId xmlns:p14="http://schemas.microsoft.com/office/powerpoint/2010/main" val="1252832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3325091"/>
            <a:ext cx="7031124" cy="674030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Customer Segmentation: Our analysis identified three main customer segments based on income and spending behavior: "High Income and High Spending," "Medium Income and High Spending," and "Low Income and High Spending." Notably, income does not significantly influence customer spending behavior, allowing targeted marketing strategies to be employed across income brackets.</a:t>
            </a:r>
          </a:p>
          <a:p>
            <a:endParaRPr lang="en-US" sz="2400" dirty="0">
              <a:solidFill>
                <a:srgbClr val="EAFEFF"/>
              </a:solidFill>
              <a:latin typeface="Metropolis Thin" panose="00000500000000000000" pitchFamily="50" charset="0"/>
            </a:endParaRPr>
          </a:p>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Revenue Trends: Our revenue analysis revealed fluctuations over the years, with 2020 being the best and 2021 experiencing a dip. The company can focus on implementing strategies to boost revenue during slower periods, such as limited-time offers and flash sales.</a:t>
            </a:r>
            <a:endParaRPr lang="en-PH" sz="24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557965" y="1155049"/>
            <a:ext cx="3642344"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Conclusions</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615300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3325091"/>
            <a:ext cx="7031124" cy="6001643"/>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Product Category Performance: The Furniture and Home category emerged as the highest revenue generator, while Apparel and Footwear generated comparatively lower revenue. The company can further promote the Furniture and Home category to capitalize on its popularity.</a:t>
            </a:r>
          </a:p>
          <a:p>
            <a:pPr marL="457200" indent="-457200">
              <a:buFont typeface="Arial" panose="020B0604020202020204" pitchFamily="34" charset="0"/>
              <a:buChar char="•"/>
            </a:pPr>
            <a:endParaRPr lang="en-US" sz="2400" dirty="0">
              <a:solidFill>
                <a:srgbClr val="EAFEFF"/>
              </a:solidFill>
              <a:latin typeface="Metropolis Thin" panose="00000500000000000000" pitchFamily="50" charset="0"/>
            </a:endParaRPr>
          </a:p>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Logistics Optimization: The majority of orders are Bulk Orders, indicating customers' preference for purchasing multiple items in a single order. The company's efficient logistics support this behavior. However, improvements in reducing the average shipping time can enhance customer satisfaction.</a:t>
            </a:r>
            <a:endParaRPr lang="en-PH" sz="24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557965" y="1155049"/>
            <a:ext cx="3642344"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Conclusions</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393889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3325091"/>
            <a:ext cx="7031124"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Customer Engagement: Engaging customers through targeted marketing, personalized offers, and loyalty rewards can foster lasting loyalty. The "High Income and Low Spending" segment offers potential for growth, as their high income may indicate untapped spending potential.</a:t>
            </a:r>
            <a:endParaRPr lang="en-PH" sz="24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3557965" y="1155049"/>
            <a:ext cx="3642344"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Conclusions</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1384851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3325091"/>
            <a:ext cx="7031124" cy="710963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Customer-Centric Approach: Prioritize customer-centric strategies to cater to the diverse needs of different customer segments. Focus on delivering exceptional customer experiences, which can lead to increased customer retention and advocacy.</a:t>
            </a:r>
          </a:p>
          <a:p>
            <a:pPr marL="457200" indent="-457200">
              <a:buFont typeface="Arial" panose="020B0604020202020204" pitchFamily="34" charset="0"/>
              <a:buChar char="•"/>
            </a:pPr>
            <a:endParaRPr lang="en-US" sz="2400" dirty="0">
              <a:solidFill>
                <a:srgbClr val="EAFEFF"/>
              </a:solidFill>
              <a:latin typeface="Metropolis Thin" panose="00000500000000000000" pitchFamily="50" charset="0"/>
            </a:endParaRPr>
          </a:p>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Personalization: Leverage customer data to deliver personalized offers, product recommendations, and marketing messages. Personalization enhances customer engagement and can boost conversions.</a:t>
            </a:r>
          </a:p>
          <a:p>
            <a:pPr marL="457200" indent="-457200">
              <a:buFont typeface="Arial" panose="020B0604020202020204" pitchFamily="34" charset="0"/>
              <a:buChar char="•"/>
            </a:pPr>
            <a:endParaRPr lang="en-US" sz="2400" dirty="0">
              <a:solidFill>
                <a:srgbClr val="EAFEFF"/>
              </a:solidFill>
              <a:latin typeface="Metropolis Thin" panose="00000500000000000000" pitchFamily="50" charset="0"/>
            </a:endParaRPr>
          </a:p>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Loyalty Programs: Implement loyalty rewards and cashback programs to encourage repeat purchases and foster customer loyalty. Exclusive rewards and benefits can entice customers to return and remain loyal to the brand.</a:t>
            </a:r>
            <a:endParaRPr lang="en-PH" sz="2400" dirty="0">
              <a:solidFill>
                <a:srgbClr val="EAFEFF"/>
              </a:solidFill>
              <a:latin typeface="Metropolis Thin" panose="00000500000000000000" pitchFamily="50" charset="0"/>
            </a:endParaRPr>
          </a:p>
        </p:txBody>
      </p:sp>
      <p:sp>
        <p:nvSpPr>
          <p:cNvPr id="9" name="TextBox 8">
            <a:extLst>
              <a:ext uri="{FF2B5EF4-FFF2-40B4-BE49-F238E27FC236}">
                <a16:creationId xmlns:a16="http://schemas.microsoft.com/office/drawing/2014/main" id="{7D5AE939-E029-4189-B365-DF6B0D01FA74}"/>
              </a:ext>
            </a:extLst>
          </p:cNvPr>
          <p:cNvSpPr txBox="1"/>
          <p:nvPr/>
        </p:nvSpPr>
        <p:spPr>
          <a:xfrm>
            <a:off x="2957890" y="1155049"/>
            <a:ext cx="561083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Recommendations</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1802716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794177D2-7A1A-4C79-9636-D14CF8E0DB1A}"/>
              </a:ext>
            </a:extLst>
          </p:cNvPr>
          <p:cNvSpPr txBox="1"/>
          <p:nvPr/>
        </p:nvSpPr>
        <p:spPr>
          <a:xfrm>
            <a:off x="1863575" y="3325091"/>
            <a:ext cx="7031124"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Promotional Campaigns: Plan targeted marketing campaigns during seasonal peaks, holidays, and special occasions to drive customer engagement and spending. Utilize data insights to identify trending products and align promotions accordingly.</a:t>
            </a:r>
          </a:p>
          <a:p>
            <a:pPr marL="457200" indent="-457200">
              <a:buFont typeface="Arial" panose="020B0604020202020204" pitchFamily="34" charset="0"/>
              <a:buChar char="•"/>
            </a:pPr>
            <a:endParaRPr lang="en-US" sz="2400" dirty="0">
              <a:solidFill>
                <a:srgbClr val="EAFEFF"/>
              </a:solidFill>
              <a:latin typeface="Metropolis Thin" panose="00000500000000000000" pitchFamily="50" charset="0"/>
            </a:endParaRPr>
          </a:p>
          <a:p>
            <a:pPr marL="457200" indent="-457200">
              <a:buFont typeface="Arial" panose="020B0604020202020204" pitchFamily="34" charset="0"/>
              <a:buChar char="•"/>
            </a:pPr>
            <a:r>
              <a:rPr lang="en-US" sz="2400" dirty="0">
                <a:solidFill>
                  <a:srgbClr val="EAFEFF"/>
                </a:solidFill>
                <a:latin typeface="Metropolis Thin" panose="00000500000000000000" pitchFamily="50" charset="0"/>
              </a:rPr>
              <a:t>Continuous Analysis: Regularly analyze customer data, revenue trends, and logistics performance to identify opportunities for improvement. Monitor customer behavior and preferences to adapt marketing strategies and enhance customer satisfaction.</a:t>
            </a:r>
          </a:p>
        </p:txBody>
      </p:sp>
      <p:sp>
        <p:nvSpPr>
          <p:cNvPr id="9" name="TextBox 8">
            <a:extLst>
              <a:ext uri="{FF2B5EF4-FFF2-40B4-BE49-F238E27FC236}">
                <a16:creationId xmlns:a16="http://schemas.microsoft.com/office/drawing/2014/main" id="{7D5AE939-E029-4189-B365-DF6B0D01FA74}"/>
              </a:ext>
            </a:extLst>
          </p:cNvPr>
          <p:cNvSpPr txBox="1"/>
          <p:nvPr/>
        </p:nvSpPr>
        <p:spPr>
          <a:xfrm>
            <a:off x="2957890" y="1155049"/>
            <a:ext cx="561083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Recommendations</a:t>
            </a:r>
            <a:endParaRPr lang="en-PH" sz="4800" dirty="0">
              <a:solidFill>
                <a:srgbClr val="EAFEFF"/>
              </a:solidFill>
              <a:latin typeface="Metropolis Light" panose="00000500000000000000" pitchFamily="50" charset="0"/>
            </a:endParaRPr>
          </a:p>
        </p:txBody>
      </p:sp>
    </p:spTree>
    <p:extLst>
      <p:ext uri="{BB962C8B-B14F-4D97-AF65-F5344CB8AC3E}">
        <p14:creationId xmlns:p14="http://schemas.microsoft.com/office/powerpoint/2010/main" val="2943514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339494" y="2389909"/>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3499028" y="3219499"/>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64983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sp>
        <p:nvSpPr>
          <p:cNvPr id="2" name="TextBox 1">
            <a:extLst>
              <a:ext uri="{FF2B5EF4-FFF2-40B4-BE49-F238E27FC236}">
                <a16:creationId xmlns:a16="http://schemas.microsoft.com/office/drawing/2014/main" id="{0713D464-0885-4633-9A2E-2E127517C0B1}"/>
              </a:ext>
            </a:extLst>
          </p:cNvPr>
          <p:cNvSpPr txBox="1"/>
          <p:nvPr/>
        </p:nvSpPr>
        <p:spPr>
          <a:xfrm>
            <a:off x="3664585" y="3595122"/>
            <a:ext cx="4599709" cy="6124754"/>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This process involves cleaning the data, removing unnecessary information, combining relevant data, normalizing the tables, and data modeling.</a:t>
            </a:r>
          </a:p>
          <a:p>
            <a:endParaRPr lang="en-US" sz="2800" dirty="0">
              <a:solidFill>
                <a:srgbClr val="EAFEFF"/>
              </a:solidFill>
              <a:latin typeface="Metropolis Thin" panose="00000500000000000000" pitchFamily="50" charset="0"/>
            </a:endParaRPr>
          </a:p>
          <a:p>
            <a:r>
              <a:rPr lang="en-US" sz="2800" dirty="0">
                <a:solidFill>
                  <a:srgbClr val="EAFEFF"/>
                </a:solidFill>
                <a:latin typeface="Metropolis Thin" panose="00000500000000000000" pitchFamily="50" charset="0"/>
              </a:rPr>
              <a:t>I will not show every process, as it would require a large number of slides. Instead, I will focus on presenting the most significant ones</a:t>
            </a:r>
            <a:endParaRPr lang="en-PH" sz="2800" dirty="0">
              <a:solidFill>
                <a:srgbClr val="EAFEFF"/>
              </a:solidFill>
              <a:latin typeface="Metropolis Thin" panose="00000500000000000000" pitchFamily="50" charset="0"/>
            </a:endParaRPr>
          </a:p>
        </p:txBody>
      </p:sp>
    </p:spTree>
    <p:extLst>
      <p:ext uri="{BB962C8B-B14F-4D97-AF65-F5344CB8AC3E}">
        <p14:creationId xmlns:p14="http://schemas.microsoft.com/office/powerpoint/2010/main" val="422082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pic>
        <p:nvPicPr>
          <p:cNvPr id="4" name="Picture 3">
            <a:extLst>
              <a:ext uri="{FF2B5EF4-FFF2-40B4-BE49-F238E27FC236}">
                <a16:creationId xmlns:a16="http://schemas.microsoft.com/office/drawing/2014/main" id="{6760A41C-73B9-48D0-A528-DDF224339DBF}"/>
              </a:ext>
            </a:extLst>
          </p:cNvPr>
          <p:cNvPicPr>
            <a:picLocks noChangeAspect="1"/>
          </p:cNvPicPr>
          <p:nvPr/>
        </p:nvPicPr>
        <p:blipFill>
          <a:blip r:embed="rId3"/>
          <a:stretch>
            <a:fillRect/>
          </a:stretch>
        </p:blipFill>
        <p:spPr>
          <a:xfrm>
            <a:off x="1867782" y="3340331"/>
            <a:ext cx="7520058" cy="2774066"/>
          </a:xfrm>
          <a:prstGeom prst="rect">
            <a:avLst/>
          </a:prstGeom>
        </p:spPr>
      </p:pic>
      <p:sp>
        <p:nvSpPr>
          <p:cNvPr id="5" name="Rectangle 4">
            <a:extLst>
              <a:ext uri="{FF2B5EF4-FFF2-40B4-BE49-F238E27FC236}">
                <a16:creationId xmlns:a16="http://schemas.microsoft.com/office/drawing/2014/main" id="{FB560D76-FD59-43E7-9BB2-0B5FE3476EDE}"/>
              </a:ext>
            </a:extLst>
          </p:cNvPr>
          <p:cNvSpPr/>
          <p:nvPr/>
        </p:nvSpPr>
        <p:spPr>
          <a:xfrm>
            <a:off x="1867781" y="3325091"/>
            <a:ext cx="1044567" cy="2862349"/>
          </a:xfrm>
          <a:prstGeom prst="rect">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15D0364D-D91A-457E-B0FB-008CB120BEAB}"/>
              </a:ext>
            </a:extLst>
          </p:cNvPr>
          <p:cNvSpPr/>
          <p:nvPr/>
        </p:nvSpPr>
        <p:spPr>
          <a:xfrm>
            <a:off x="2927208" y="3325091"/>
            <a:ext cx="1044567" cy="2862349"/>
          </a:xfrm>
          <a:prstGeom prst="rect">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 name="Straight Arrow Connector 6">
            <a:extLst>
              <a:ext uri="{FF2B5EF4-FFF2-40B4-BE49-F238E27FC236}">
                <a16:creationId xmlns:a16="http://schemas.microsoft.com/office/drawing/2014/main" id="{59757DE8-94F5-41FE-B219-B36D1A174A6B}"/>
              </a:ext>
            </a:extLst>
          </p:cNvPr>
          <p:cNvCxnSpPr>
            <a:cxnSpLocks/>
          </p:cNvCxnSpPr>
          <p:nvPr/>
        </p:nvCxnSpPr>
        <p:spPr>
          <a:xfrm>
            <a:off x="4213860" y="4772890"/>
            <a:ext cx="3891527" cy="15241"/>
          </a:xfrm>
          <a:prstGeom prst="straightConnector1">
            <a:avLst/>
          </a:prstGeom>
          <a:ln w="19050">
            <a:solidFill>
              <a:srgbClr val="FF4F14"/>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07A9290-88B5-4430-A3DE-9D468AB12BBF}"/>
              </a:ext>
            </a:extLst>
          </p:cNvPr>
          <p:cNvSpPr/>
          <p:nvPr/>
        </p:nvSpPr>
        <p:spPr>
          <a:xfrm>
            <a:off x="8274082" y="3325091"/>
            <a:ext cx="1044567" cy="2862349"/>
          </a:xfrm>
          <a:prstGeom prst="rect">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TextBox 17">
            <a:extLst>
              <a:ext uri="{FF2B5EF4-FFF2-40B4-BE49-F238E27FC236}">
                <a16:creationId xmlns:a16="http://schemas.microsoft.com/office/drawing/2014/main" id="{B958183A-9B70-4B70-90AD-449BFFAC7CDF}"/>
              </a:ext>
            </a:extLst>
          </p:cNvPr>
          <p:cNvSpPr txBox="1"/>
          <p:nvPr/>
        </p:nvSpPr>
        <p:spPr>
          <a:xfrm>
            <a:off x="1867781" y="6304634"/>
            <a:ext cx="7031124" cy="3970318"/>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I began the data cleaning process with the customer.csv file. Firstly, I merged the '</a:t>
            </a:r>
            <a:r>
              <a:rPr lang="en-US" sz="2800" dirty="0" err="1">
                <a:solidFill>
                  <a:srgbClr val="EAFEFF"/>
                </a:solidFill>
                <a:latin typeface="Metropolis Thin" panose="00000500000000000000" pitchFamily="50" charset="0"/>
              </a:rPr>
              <a:t>first_name</a:t>
            </a:r>
            <a:r>
              <a:rPr lang="en-US" sz="2800" dirty="0">
                <a:solidFill>
                  <a:srgbClr val="EAFEFF"/>
                </a:solidFill>
                <a:latin typeface="Metropolis Thin" panose="00000500000000000000" pitchFamily="50" charset="0"/>
              </a:rPr>
              <a:t>' and '</a:t>
            </a:r>
            <a:r>
              <a:rPr lang="en-US" sz="2800" dirty="0" err="1">
                <a:solidFill>
                  <a:srgbClr val="EAFEFF"/>
                </a:solidFill>
                <a:latin typeface="Metropolis Thin" panose="00000500000000000000" pitchFamily="50" charset="0"/>
              </a:rPr>
              <a:t>last_name</a:t>
            </a:r>
            <a:r>
              <a:rPr lang="en-US" sz="2800" dirty="0">
                <a:solidFill>
                  <a:srgbClr val="EAFEFF"/>
                </a:solidFill>
                <a:latin typeface="Metropolis Thin" panose="00000500000000000000" pitchFamily="50" charset="0"/>
              </a:rPr>
              <a:t>' columns using the 'Merge on Add Column' function, with a space delimiter, to create the '</a:t>
            </a:r>
            <a:r>
              <a:rPr lang="en-US" sz="2800" dirty="0" err="1">
                <a:solidFill>
                  <a:srgbClr val="EAFEFF"/>
                </a:solidFill>
                <a:latin typeface="Metropolis Thin" panose="00000500000000000000" pitchFamily="50" charset="0"/>
              </a:rPr>
              <a:t>full_name</a:t>
            </a:r>
            <a:r>
              <a:rPr lang="en-US" sz="2800" dirty="0">
                <a:solidFill>
                  <a:srgbClr val="EAFEFF"/>
                </a:solidFill>
                <a:latin typeface="Metropolis Thin" panose="00000500000000000000" pitchFamily="50" charset="0"/>
              </a:rPr>
              <a:t>' column. Subsequently, I removed the '</a:t>
            </a:r>
            <a:r>
              <a:rPr lang="en-US" sz="2800" dirty="0" err="1">
                <a:solidFill>
                  <a:srgbClr val="EAFEFF"/>
                </a:solidFill>
                <a:latin typeface="Metropolis Thin" panose="00000500000000000000" pitchFamily="50" charset="0"/>
              </a:rPr>
              <a:t>first_name</a:t>
            </a:r>
            <a:r>
              <a:rPr lang="en-US" sz="2800" dirty="0">
                <a:solidFill>
                  <a:srgbClr val="EAFEFF"/>
                </a:solidFill>
                <a:latin typeface="Metropolis Thin" panose="00000500000000000000" pitchFamily="50" charset="0"/>
              </a:rPr>
              <a:t>' and '</a:t>
            </a:r>
            <a:r>
              <a:rPr lang="en-US" sz="2800" dirty="0" err="1">
                <a:solidFill>
                  <a:srgbClr val="EAFEFF"/>
                </a:solidFill>
                <a:latin typeface="Metropolis Thin" panose="00000500000000000000" pitchFamily="50" charset="0"/>
              </a:rPr>
              <a:t>last_name</a:t>
            </a:r>
            <a:r>
              <a:rPr lang="en-US" sz="2800" dirty="0">
                <a:solidFill>
                  <a:srgbClr val="EAFEFF"/>
                </a:solidFill>
                <a:latin typeface="Metropolis Thin" panose="00000500000000000000" pitchFamily="50" charset="0"/>
              </a:rPr>
              <a:t>' columns from the dataset to streamline the data.</a:t>
            </a:r>
            <a:endParaRPr lang="en-PH" sz="2800" dirty="0">
              <a:solidFill>
                <a:srgbClr val="EAFEFF"/>
              </a:solidFill>
              <a:latin typeface="Metropolis Thin" panose="00000500000000000000" pitchFamily="50" charset="0"/>
            </a:endParaRPr>
          </a:p>
        </p:txBody>
      </p:sp>
      <p:sp>
        <p:nvSpPr>
          <p:cNvPr id="19" name="TextBox 18">
            <a:extLst>
              <a:ext uri="{FF2B5EF4-FFF2-40B4-BE49-F238E27FC236}">
                <a16:creationId xmlns:a16="http://schemas.microsoft.com/office/drawing/2014/main" id="{1D7B50A1-3F42-4C1C-86B4-6DFC8633D22E}"/>
              </a:ext>
            </a:extLst>
          </p:cNvPr>
          <p:cNvSpPr txBox="1"/>
          <p:nvPr/>
        </p:nvSpPr>
        <p:spPr>
          <a:xfrm>
            <a:off x="1762280" y="2996205"/>
            <a:ext cx="922047"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1.1</a:t>
            </a:r>
            <a:endParaRPr lang="en-PH" sz="1400" dirty="0">
              <a:solidFill>
                <a:srgbClr val="EAFEFF"/>
              </a:solidFill>
              <a:latin typeface="Metropolis Extra Light" panose="00000500000000000000" pitchFamily="50" charset="0"/>
            </a:endParaRPr>
          </a:p>
        </p:txBody>
      </p:sp>
    </p:spTree>
    <p:extLst>
      <p:ext uri="{BB962C8B-B14F-4D97-AF65-F5344CB8AC3E}">
        <p14:creationId xmlns:p14="http://schemas.microsoft.com/office/powerpoint/2010/main" val="3153049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sp>
        <p:nvSpPr>
          <p:cNvPr id="18" name="TextBox 17">
            <a:extLst>
              <a:ext uri="{FF2B5EF4-FFF2-40B4-BE49-F238E27FC236}">
                <a16:creationId xmlns:a16="http://schemas.microsoft.com/office/drawing/2014/main" id="{B958183A-9B70-4B70-90AD-449BFFAC7CDF}"/>
              </a:ext>
            </a:extLst>
          </p:cNvPr>
          <p:cNvSpPr txBox="1"/>
          <p:nvPr/>
        </p:nvSpPr>
        <p:spPr>
          <a:xfrm>
            <a:off x="1867781" y="6109074"/>
            <a:ext cx="7031124" cy="4401205"/>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During the data normalization process, I duplicated the 'customer' table and retained only the 'country' column. After removing duplicates and adding an index starting from 1, I merged this new table back into the 'customer' table using the 'country' column as the key. The final result was a 'customer' table with a '</a:t>
            </a:r>
            <a:r>
              <a:rPr lang="en-US" sz="2800" dirty="0" err="1">
                <a:solidFill>
                  <a:srgbClr val="EAFEFF"/>
                </a:solidFill>
                <a:latin typeface="Metropolis Thin" panose="00000500000000000000" pitchFamily="50" charset="0"/>
              </a:rPr>
              <a:t>country_id</a:t>
            </a:r>
            <a:r>
              <a:rPr lang="en-US" sz="2800" dirty="0">
                <a:solidFill>
                  <a:srgbClr val="EAFEFF"/>
                </a:solidFill>
                <a:latin typeface="Metropolis Thin" panose="00000500000000000000" pitchFamily="50" charset="0"/>
              </a:rPr>
              <a:t>' column, representing the normalized 'country' data.</a:t>
            </a:r>
            <a:endParaRPr lang="en-PH" sz="2800" dirty="0">
              <a:solidFill>
                <a:srgbClr val="EAFEFF"/>
              </a:solidFill>
              <a:latin typeface="Metropolis Thin" panose="00000500000000000000" pitchFamily="50" charset="0"/>
            </a:endParaRPr>
          </a:p>
        </p:txBody>
      </p:sp>
      <p:pic>
        <p:nvPicPr>
          <p:cNvPr id="10" name="Picture 9">
            <a:extLst>
              <a:ext uri="{FF2B5EF4-FFF2-40B4-BE49-F238E27FC236}">
                <a16:creationId xmlns:a16="http://schemas.microsoft.com/office/drawing/2014/main" id="{AE28AD55-8854-4704-AF72-A68C4A0ACEB3}"/>
              </a:ext>
            </a:extLst>
          </p:cNvPr>
          <p:cNvPicPr>
            <a:picLocks noChangeAspect="1"/>
          </p:cNvPicPr>
          <p:nvPr/>
        </p:nvPicPr>
        <p:blipFill>
          <a:blip r:embed="rId3"/>
          <a:stretch>
            <a:fillRect/>
          </a:stretch>
        </p:blipFill>
        <p:spPr>
          <a:xfrm>
            <a:off x="3054067" y="3039553"/>
            <a:ext cx="6088980" cy="2805632"/>
          </a:xfrm>
          <a:prstGeom prst="rect">
            <a:avLst/>
          </a:prstGeom>
        </p:spPr>
      </p:pic>
      <p:pic>
        <p:nvPicPr>
          <p:cNvPr id="3" name="Picture 2">
            <a:extLst>
              <a:ext uri="{FF2B5EF4-FFF2-40B4-BE49-F238E27FC236}">
                <a16:creationId xmlns:a16="http://schemas.microsoft.com/office/drawing/2014/main" id="{962ABADF-B48C-4F98-9471-4FF72C5B8D9F}"/>
              </a:ext>
            </a:extLst>
          </p:cNvPr>
          <p:cNvPicPr>
            <a:picLocks noChangeAspect="1"/>
          </p:cNvPicPr>
          <p:nvPr/>
        </p:nvPicPr>
        <p:blipFill>
          <a:blip r:embed="rId4"/>
          <a:stretch>
            <a:fillRect/>
          </a:stretch>
        </p:blipFill>
        <p:spPr>
          <a:xfrm>
            <a:off x="2401728" y="3789700"/>
            <a:ext cx="2525713" cy="1305338"/>
          </a:xfrm>
          <a:prstGeom prst="rect">
            <a:avLst/>
          </a:prstGeom>
          <a:ln w="28575">
            <a:solidFill>
              <a:srgbClr val="FF4F14"/>
            </a:solidFill>
          </a:ln>
        </p:spPr>
      </p:pic>
      <p:sp>
        <p:nvSpPr>
          <p:cNvPr id="15" name="Rectangle 14">
            <a:extLst>
              <a:ext uri="{FF2B5EF4-FFF2-40B4-BE49-F238E27FC236}">
                <a16:creationId xmlns:a16="http://schemas.microsoft.com/office/drawing/2014/main" id="{522E6AD3-E9BF-46CD-AA39-9E37B2D56B96}"/>
              </a:ext>
            </a:extLst>
          </p:cNvPr>
          <p:cNvSpPr/>
          <p:nvPr/>
        </p:nvSpPr>
        <p:spPr>
          <a:xfrm>
            <a:off x="7868774" y="2979309"/>
            <a:ext cx="1274273" cy="2862349"/>
          </a:xfrm>
          <a:prstGeom prst="rect">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7" name="Straight Connector 16">
            <a:extLst>
              <a:ext uri="{FF2B5EF4-FFF2-40B4-BE49-F238E27FC236}">
                <a16:creationId xmlns:a16="http://schemas.microsoft.com/office/drawing/2014/main" id="{86239B9F-8D86-46A9-8069-1D2FCE85918C}"/>
              </a:ext>
            </a:extLst>
          </p:cNvPr>
          <p:cNvCxnSpPr>
            <a:cxnSpLocks/>
          </p:cNvCxnSpPr>
          <p:nvPr/>
        </p:nvCxnSpPr>
        <p:spPr>
          <a:xfrm flipV="1">
            <a:off x="4954167" y="2919896"/>
            <a:ext cx="2900605" cy="869804"/>
          </a:xfrm>
          <a:prstGeom prst="line">
            <a:avLst/>
          </a:prstGeom>
          <a:ln w="28575">
            <a:solidFill>
              <a:srgbClr val="FF4F1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0D30E48-8273-46F6-B121-A4A8324EA84D}"/>
              </a:ext>
            </a:extLst>
          </p:cNvPr>
          <p:cNvCxnSpPr>
            <a:cxnSpLocks/>
          </p:cNvCxnSpPr>
          <p:nvPr/>
        </p:nvCxnSpPr>
        <p:spPr>
          <a:xfrm>
            <a:off x="4966891" y="5095038"/>
            <a:ext cx="2887881" cy="772113"/>
          </a:xfrm>
          <a:prstGeom prst="line">
            <a:avLst/>
          </a:prstGeom>
          <a:ln w="28575">
            <a:solidFill>
              <a:srgbClr val="FF4F1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B5B5A6F-D32A-4428-91E9-95CD6426E7E9}"/>
              </a:ext>
            </a:extLst>
          </p:cNvPr>
          <p:cNvSpPr txBox="1"/>
          <p:nvPr/>
        </p:nvSpPr>
        <p:spPr>
          <a:xfrm>
            <a:off x="3005638" y="2731776"/>
            <a:ext cx="965329"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1.2</a:t>
            </a:r>
            <a:endParaRPr lang="en-PH" sz="1400" dirty="0">
              <a:solidFill>
                <a:srgbClr val="EAFEFF"/>
              </a:solidFill>
              <a:latin typeface="Metropolis Extra Light" panose="00000500000000000000" pitchFamily="50" charset="0"/>
            </a:endParaRPr>
          </a:p>
        </p:txBody>
      </p:sp>
    </p:spTree>
    <p:extLst>
      <p:ext uri="{BB962C8B-B14F-4D97-AF65-F5344CB8AC3E}">
        <p14:creationId xmlns:p14="http://schemas.microsoft.com/office/powerpoint/2010/main" val="348240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sp>
        <p:nvSpPr>
          <p:cNvPr id="18" name="TextBox 17">
            <a:extLst>
              <a:ext uri="{FF2B5EF4-FFF2-40B4-BE49-F238E27FC236}">
                <a16:creationId xmlns:a16="http://schemas.microsoft.com/office/drawing/2014/main" id="{B958183A-9B70-4B70-90AD-449BFFAC7CDF}"/>
              </a:ext>
            </a:extLst>
          </p:cNvPr>
          <p:cNvSpPr txBox="1"/>
          <p:nvPr/>
        </p:nvSpPr>
        <p:spPr>
          <a:xfrm>
            <a:off x="1867781" y="5205007"/>
            <a:ext cx="7031124" cy="5262979"/>
          </a:xfrm>
          <a:prstGeom prst="rect">
            <a:avLst/>
          </a:prstGeom>
          <a:noFill/>
        </p:spPr>
        <p:txBody>
          <a:bodyPr wrap="square" rtlCol="0">
            <a:spAutoFit/>
          </a:bodyPr>
          <a:lstStyle/>
          <a:p>
            <a:r>
              <a:rPr lang="en-US" sz="2800" dirty="0">
                <a:solidFill>
                  <a:srgbClr val="EAFEFF"/>
                </a:solidFill>
                <a:latin typeface="Metropolis Thin" panose="00000500000000000000" pitchFamily="50" charset="0"/>
              </a:rPr>
              <a:t>I proceeded with the preparation of the main table, the purchase table. The major change made was the removal of the 'description' column. Additionally, I performed data normalization on the '</a:t>
            </a:r>
            <a:r>
              <a:rPr lang="en-US" sz="2800" dirty="0" err="1">
                <a:solidFill>
                  <a:srgbClr val="EAFEFF"/>
                </a:solidFill>
                <a:latin typeface="Metropolis Thin" panose="00000500000000000000" pitchFamily="50" charset="0"/>
              </a:rPr>
              <a:t>product_name</a:t>
            </a:r>
            <a:r>
              <a:rPr lang="en-US" sz="2800" dirty="0">
                <a:solidFill>
                  <a:srgbClr val="EAFEFF"/>
                </a:solidFill>
                <a:latin typeface="Metropolis Thin" panose="00000500000000000000" pitchFamily="50" charset="0"/>
              </a:rPr>
              <a:t>' column, similar to what was done for the 'country' in the customer table. The remaining steps involved verifying correct data types and ensuring there were no null values, which fortunately were not present in the dataset.</a:t>
            </a:r>
            <a:endParaRPr lang="en-PH" sz="2800" dirty="0">
              <a:solidFill>
                <a:srgbClr val="EAFEFF"/>
              </a:solidFill>
              <a:latin typeface="Metropolis Thin" panose="00000500000000000000" pitchFamily="50" charset="0"/>
            </a:endParaRPr>
          </a:p>
        </p:txBody>
      </p:sp>
      <p:pic>
        <p:nvPicPr>
          <p:cNvPr id="6" name="Picture 5">
            <a:extLst>
              <a:ext uri="{FF2B5EF4-FFF2-40B4-BE49-F238E27FC236}">
                <a16:creationId xmlns:a16="http://schemas.microsoft.com/office/drawing/2014/main" id="{3D267B0C-A621-4550-A920-36F9B6C06DB9}"/>
              </a:ext>
            </a:extLst>
          </p:cNvPr>
          <p:cNvPicPr>
            <a:picLocks noChangeAspect="1"/>
          </p:cNvPicPr>
          <p:nvPr/>
        </p:nvPicPr>
        <p:blipFill>
          <a:blip r:embed="rId3"/>
          <a:stretch>
            <a:fillRect/>
          </a:stretch>
        </p:blipFill>
        <p:spPr>
          <a:xfrm>
            <a:off x="1867781" y="3378340"/>
            <a:ext cx="7499430" cy="1775584"/>
          </a:xfrm>
          <a:prstGeom prst="rect">
            <a:avLst/>
          </a:prstGeom>
        </p:spPr>
      </p:pic>
      <p:sp>
        <p:nvSpPr>
          <p:cNvPr id="16" name="Rectangle 15">
            <a:extLst>
              <a:ext uri="{FF2B5EF4-FFF2-40B4-BE49-F238E27FC236}">
                <a16:creationId xmlns:a16="http://schemas.microsoft.com/office/drawing/2014/main" id="{8B9510FE-E3A4-4B31-B22F-DEBBE32CE350}"/>
              </a:ext>
            </a:extLst>
          </p:cNvPr>
          <p:cNvSpPr/>
          <p:nvPr/>
        </p:nvSpPr>
        <p:spPr>
          <a:xfrm>
            <a:off x="4592174" y="3378340"/>
            <a:ext cx="2052466" cy="1775584"/>
          </a:xfrm>
          <a:prstGeom prst="rect">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18">
            <a:extLst>
              <a:ext uri="{FF2B5EF4-FFF2-40B4-BE49-F238E27FC236}">
                <a16:creationId xmlns:a16="http://schemas.microsoft.com/office/drawing/2014/main" id="{4534490D-E778-4973-AFB1-7B853C083DA0}"/>
              </a:ext>
            </a:extLst>
          </p:cNvPr>
          <p:cNvSpPr/>
          <p:nvPr/>
        </p:nvSpPr>
        <p:spPr>
          <a:xfrm>
            <a:off x="3664585" y="3378340"/>
            <a:ext cx="927589" cy="1775584"/>
          </a:xfrm>
          <a:prstGeom prst="rect">
            <a:avLst/>
          </a:prstGeom>
          <a:noFill/>
          <a:ln w="28575">
            <a:solidFill>
              <a:srgbClr val="FF4F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id="{D8283CB1-4576-4C91-B989-926DAB15E588}"/>
              </a:ext>
            </a:extLst>
          </p:cNvPr>
          <p:cNvSpPr txBox="1"/>
          <p:nvPr/>
        </p:nvSpPr>
        <p:spPr>
          <a:xfrm>
            <a:off x="1867781" y="3017314"/>
            <a:ext cx="962123"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1.3</a:t>
            </a:r>
            <a:endParaRPr lang="en-PH" sz="1400" dirty="0">
              <a:solidFill>
                <a:srgbClr val="EAFEFF"/>
              </a:solidFill>
              <a:latin typeface="Metropolis Extra Light" panose="00000500000000000000" pitchFamily="50" charset="0"/>
            </a:endParaRPr>
          </a:p>
        </p:txBody>
      </p:sp>
    </p:spTree>
    <p:extLst>
      <p:ext uri="{BB962C8B-B14F-4D97-AF65-F5344CB8AC3E}">
        <p14:creationId xmlns:p14="http://schemas.microsoft.com/office/powerpoint/2010/main" val="2257914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82B6D"/>
            </a:gs>
            <a:gs pos="64000">
              <a:srgbClr val="04153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8A00B-E1C5-4D0B-A6C8-933D6357DB67}"/>
              </a:ext>
            </a:extLst>
          </p:cNvPr>
          <p:cNvPicPr>
            <a:picLocks noChangeAspect="1"/>
          </p:cNvPicPr>
          <p:nvPr/>
        </p:nvPicPr>
        <p:blipFill>
          <a:blip r:embed="rId2"/>
          <a:stretch>
            <a:fillRect/>
          </a:stretch>
        </p:blipFill>
        <p:spPr>
          <a:xfrm>
            <a:off x="0" y="0"/>
            <a:ext cx="3325091" cy="3325091"/>
          </a:xfrm>
          <a:prstGeom prst="rect">
            <a:avLst/>
          </a:prstGeom>
        </p:spPr>
      </p:pic>
      <p:sp>
        <p:nvSpPr>
          <p:cNvPr id="12" name="Rectangle 11">
            <a:extLst>
              <a:ext uri="{FF2B5EF4-FFF2-40B4-BE49-F238E27FC236}">
                <a16:creationId xmlns:a16="http://schemas.microsoft.com/office/drawing/2014/main" id="{2D7EF589-326E-45A1-BC6B-593925308BA0}"/>
              </a:ext>
            </a:extLst>
          </p:cNvPr>
          <p:cNvSpPr/>
          <p:nvPr/>
        </p:nvSpPr>
        <p:spPr>
          <a:xfrm>
            <a:off x="1670228" y="3325091"/>
            <a:ext cx="73152" cy="6876000"/>
          </a:xfrm>
          <a:prstGeom prst="rect">
            <a:avLst/>
          </a:prstGeom>
          <a:solidFill>
            <a:srgbClr val="FF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AD6FDCB7-F2E4-41D7-B656-2071D1407E66}"/>
              </a:ext>
            </a:extLst>
          </p:cNvPr>
          <p:cNvSpPr txBox="1"/>
          <p:nvPr/>
        </p:nvSpPr>
        <p:spPr>
          <a:xfrm>
            <a:off x="3664585" y="1155049"/>
            <a:ext cx="5157181" cy="830997"/>
          </a:xfrm>
          <a:prstGeom prst="rect">
            <a:avLst/>
          </a:prstGeom>
          <a:noFill/>
        </p:spPr>
        <p:txBody>
          <a:bodyPr wrap="none" rtlCol="0">
            <a:spAutoFit/>
          </a:bodyPr>
          <a:lstStyle/>
          <a:p>
            <a:r>
              <a:rPr lang="en-US" sz="4800" dirty="0">
                <a:solidFill>
                  <a:srgbClr val="EAFEFF"/>
                </a:solidFill>
                <a:latin typeface="Metropolis Light" panose="00000500000000000000" pitchFamily="50" charset="0"/>
              </a:rPr>
              <a:t>Data Preparation</a:t>
            </a:r>
            <a:endParaRPr lang="en-PH" sz="4800" dirty="0">
              <a:solidFill>
                <a:srgbClr val="EAFEFF"/>
              </a:solidFill>
              <a:latin typeface="Metropolis Light" panose="00000500000000000000" pitchFamily="50" charset="0"/>
            </a:endParaRPr>
          </a:p>
        </p:txBody>
      </p:sp>
      <p:sp>
        <p:nvSpPr>
          <p:cNvPr id="18" name="TextBox 17">
            <a:extLst>
              <a:ext uri="{FF2B5EF4-FFF2-40B4-BE49-F238E27FC236}">
                <a16:creationId xmlns:a16="http://schemas.microsoft.com/office/drawing/2014/main" id="{B958183A-9B70-4B70-90AD-449BFFAC7CDF}"/>
              </a:ext>
            </a:extLst>
          </p:cNvPr>
          <p:cNvSpPr txBox="1"/>
          <p:nvPr/>
        </p:nvSpPr>
        <p:spPr>
          <a:xfrm>
            <a:off x="1956681" y="6083361"/>
            <a:ext cx="7031124" cy="4493538"/>
          </a:xfrm>
          <a:prstGeom prst="rect">
            <a:avLst/>
          </a:prstGeom>
          <a:noFill/>
        </p:spPr>
        <p:txBody>
          <a:bodyPr wrap="square" rtlCol="0">
            <a:spAutoFit/>
          </a:bodyPr>
          <a:lstStyle/>
          <a:p>
            <a:r>
              <a:rPr lang="en-US" sz="2600" dirty="0">
                <a:solidFill>
                  <a:srgbClr val="EAFEFF"/>
                </a:solidFill>
                <a:latin typeface="Metropolis Thin" panose="00000500000000000000" pitchFamily="50" charset="0"/>
              </a:rPr>
              <a:t>I then processed the product table, which was created by normalizing the product data from the purchase table. I further categorized the products into three groups: Furniture and Home, Apparel and Footwear, and Electronics and Gadgets. Due to price discrepancies among the products within these categories, I decided to perform additional categorization. This led to the creation of the </a:t>
            </a:r>
            <a:r>
              <a:rPr lang="en-US" sz="2600" dirty="0" err="1">
                <a:solidFill>
                  <a:srgbClr val="EAFEFF"/>
                </a:solidFill>
                <a:latin typeface="Metropolis Thin" panose="00000500000000000000" pitchFamily="50" charset="0"/>
              </a:rPr>
              <a:t>product_category</a:t>
            </a:r>
            <a:r>
              <a:rPr lang="en-US" sz="2600" dirty="0">
                <a:solidFill>
                  <a:srgbClr val="EAFEFF"/>
                </a:solidFill>
                <a:latin typeface="Metropolis Thin" panose="00000500000000000000" pitchFamily="50" charset="0"/>
              </a:rPr>
              <a:t> table through another round of data normalization.</a:t>
            </a:r>
            <a:endParaRPr lang="en-PH" sz="2600" dirty="0">
              <a:solidFill>
                <a:srgbClr val="EAFEFF"/>
              </a:solidFill>
              <a:latin typeface="Metropolis Thin" panose="00000500000000000000" pitchFamily="50" charset="0"/>
            </a:endParaRPr>
          </a:p>
        </p:txBody>
      </p:sp>
      <p:pic>
        <p:nvPicPr>
          <p:cNvPr id="3" name="Picture 2">
            <a:extLst>
              <a:ext uri="{FF2B5EF4-FFF2-40B4-BE49-F238E27FC236}">
                <a16:creationId xmlns:a16="http://schemas.microsoft.com/office/drawing/2014/main" id="{C1E8DFFE-8407-4936-8490-A87E0C66851A}"/>
              </a:ext>
            </a:extLst>
          </p:cNvPr>
          <p:cNvPicPr>
            <a:picLocks noChangeAspect="1"/>
          </p:cNvPicPr>
          <p:nvPr/>
        </p:nvPicPr>
        <p:blipFill>
          <a:blip r:embed="rId3"/>
          <a:stretch>
            <a:fillRect/>
          </a:stretch>
        </p:blipFill>
        <p:spPr>
          <a:xfrm>
            <a:off x="4252680" y="2835838"/>
            <a:ext cx="4979993" cy="3004235"/>
          </a:xfrm>
          <a:prstGeom prst="rect">
            <a:avLst/>
          </a:prstGeom>
          <a:ln w="28575">
            <a:solidFill>
              <a:srgbClr val="FF4F14"/>
            </a:solidFill>
          </a:ln>
        </p:spPr>
      </p:pic>
      <p:pic>
        <p:nvPicPr>
          <p:cNvPr id="5" name="Picture 4">
            <a:extLst>
              <a:ext uri="{FF2B5EF4-FFF2-40B4-BE49-F238E27FC236}">
                <a16:creationId xmlns:a16="http://schemas.microsoft.com/office/drawing/2014/main" id="{F1D6FF74-0D8D-422C-9672-8AC060BAD7E9}"/>
              </a:ext>
            </a:extLst>
          </p:cNvPr>
          <p:cNvPicPr>
            <a:picLocks noChangeAspect="1"/>
          </p:cNvPicPr>
          <p:nvPr/>
        </p:nvPicPr>
        <p:blipFill>
          <a:blip r:embed="rId4"/>
          <a:stretch>
            <a:fillRect/>
          </a:stretch>
        </p:blipFill>
        <p:spPr>
          <a:xfrm>
            <a:off x="1871687" y="3239366"/>
            <a:ext cx="3396094" cy="2259442"/>
          </a:xfrm>
          <a:prstGeom prst="rect">
            <a:avLst/>
          </a:prstGeom>
          <a:ln w="28575">
            <a:solidFill>
              <a:srgbClr val="FF4F14"/>
            </a:solidFill>
          </a:ln>
        </p:spPr>
      </p:pic>
      <p:sp>
        <p:nvSpPr>
          <p:cNvPr id="13" name="TextBox 12">
            <a:extLst>
              <a:ext uri="{FF2B5EF4-FFF2-40B4-BE49-F238E27FC236}">
                <a16:creationId xmlns:a16="http://schemas.microsoft.com/office/drawing/2014/main" id="{3134C73F-29F9-4FA5-A617-BCA90BA31FCD}"/>
              </a:ext>
            </a:extLst>
          </p:cNvPr>
          <p:cNvSpPr txBox="1"/>
          <p:nvPr/>
        </p:nvSpPr>
        <p:spPr>
          <a:xfrm>
            <a:off x="2864067" y="2903456"/>
            <a:ext cx="968535" cy="307777"/>
          </a:xfrm>
          <a:prstGeom prst="rect">
            <a:avLst/>
          </a:prstGeom>
          <a:noFill/>
        </p:spPr>
        <p:txBody>
          <a:bodyPr wrap="none" rtlCol="0">
            <a:spAutoFit/>
          </a:bodyPr>
          <a:lstStyle/>
          <a:p>
            <a:r>
              <a:rPr lang="en-US" sz="1400" dirty="0">
                <a:solidFill>
                  <a:srgbClr val="EAFEFF"/>
                </a:solidFill>
                <a:latin typeface="Metropolis Extra Light" panose="00000500000000000000" pitchFamily="50" charset="0"/>
              </a:rPr>
              <a:t>Figure 1.4</a:t>
            </a:r>
            <a:endParaRPr lang="en-PH" sz="1400" dirty="0">
              <a:solidFill>
                <a:srgbClr val="EAFEFF"/>
              </a:solidFill>
              <a:latin typeface="Metropolis Extra Light" panose="00000500000000000000" pitchFamily="50" charset="0"/>
            </a:endParaRPr>
          </a:p>
        </p:txBody>
      </p:sp>
    </p:spTree>
    <p:extLst>
      <p:ext uri="{BB962C8B-B14F-4D97-AF65-F5344CB8AC3E}">
        <p14:creationId xmlns:p14="http://schemas.microsoft.com/office/powerpoint/2010/main" val="141545042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TotalTime>
  <Words>3521</Words>
  <Application>Microsoft Office PowerPoint</Application>
  <PresentationFormat>Custom</PresentationFormat>
  <Paragraphs>176</Paragraphs>
  <Slides>48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Arial</vt:lpstr>
      <vt:lpstr>Calibri</vt:lpstr>
      <vt:lpstr>Calibri Light</vt:lpstr>
      <vt:lpstr>Metropolis</vt:lpstr>
      <vt:lpstr>Metropolis Extra Light</vt:lpstr>
      <vt:lpstr>Metropolis Light</vt:lpstr>
      <vt:lpstr>Metropolis Medium</vt:lpstr>
      <vt:lpstr>Metropolis Thin</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Ezekiel Lapastora</cp:lastModifiedBy>
  <cp:revision>54</cp:revision>
  <dcterms:created xsi:type="dcterms:W3CDTF">2016-09-04T11:54:55Z</dcterms:created>
  <dcterms:modified xsi:type="dcterms:W3CDTF">2023-07-28T15:28:23Z</dcterms:modified>
</cp:coreProperties>
</file>